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5" r:id="rId2"/>
    <p:sldId id="2689" r:id="rId3"/>
    <p:sldId id="2696" r:id="rId4"/>
    <p:sldId id="2697" r:id="rId5"/>
    <p:sldId id="2698" r:id="rId6"/>
    <p:sldId id="2694" r:id="rId7"/>
    <p:sldId id="2699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90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FE94F1-C3AE-42C4-88DE-5CE4E0584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A6D921D-814E-49A2-8E31-1BF652954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15752D1-8540-4276-AAB6-E792436CE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21AB-B5BA-472D-9888-7F6F1C0EF73A}" type="datetimeFigureOut">
              <a:rPr lang="fi-FI" smtClean="0"/>
              <a:t>18.8.2020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DE8FAEC-0859-4351-AED0-03A940A23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A0954A9-E5DC-4F58-AE43-2467ECB0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4044-344B-434E-BF76-3C5A854CAC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931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CECA28-2B97-4761-8800-89DCD1BD4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C4FFE59-7617-4CD1-AAE4-473871183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70DC446-1986-448E-903F-77D73F405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21AB-B5BA-472D-9888-7F6F1C0EF73A}" type="datetimeFigureOut">
              <a:rPr lang="fi-FI" smtClean="0"/>
              <a:t>18.8.2020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5C305AD-5800-4A3C-95E5-5FE4965D2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83740D7-4BEA-488C-863C-05293E5B8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4044-344B-434E-BF76-3C5A854CAC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040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C2BD53E-AFE3-4523-B78D-2AE31FA7D6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FCB0E52-08C4-46F3-96CF-C1346C23AE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F18F634-C0BC-4D10-8040-E0FFBF997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21AB-B5BA-472D-9888-7F6F1C0EF73A}" type="datetimeFigureOut">
              <a:rPr lang="fi-FI" smtClean="0"/>
              <a:t>18.8.2020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483AC15-9B77-4D62-A52B-450013786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95A3029-FDE5-4350-A4DF-D5CC93376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4044-344B-434E-BF76-3C5A854CAC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869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18C80F-96D0-4EE4-B5D4-86F32930A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A34987F-04AB-4CBF-A96A-E92B7B5B5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24763F4-06FF-4861-82DE-8F0B10402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21AB-B5BA-472D-9888-7F6F1C0EF73A}" type="datetimeFigureOut">
              <a:rPr lang="fi-FI" smtClean="0"/>
              <a:t>18.8.2020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E067FA-99E1-46D2-BFC4-1F13B2355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907680A-7225-4A63-B471-50921BD6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4044-344B-434E-BF76-3C5A854CAC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809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A347F3-7C66-4B5B-B0A3-5F741C169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A994C0-D4E7-49AE-9C0E-E4FA8A4DC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E670915-A74E-4020-8228-0921A4FAA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21AB-B5BA-472D-9888-7F6F1C0EF73A}" type="datetimeFigureOut">
              <a:rPr lang="fi-FI" smtClean="0"/>
              <a:t>18.8.2020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4D9769-7E16-4089-84FC-615931D2E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2BD083C-D24C-4A30-9E3D-8ED3ABF1E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4044-344B-434E-BF76-3C5A854CAC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220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726D85-1CCA-4513-AEB4-B69C4969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919061-F081-4DAF-8DBF-285C19B648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B0FBABB-4ECF-4A8F-B4D3-92EE5F0AF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E4810B5-00AD-4EE6-8ACA-6872DC38C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21AB-B5BA-472D-9888-7F6F1C0EF73A}" type="datetimeFigureOut">
              <a:rPr lang="fi-FI" smtClean="0"/>
              <a:t>18.8.2020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664A1F0-903C-49D7-8DAB-1294F2331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DE3EB83-B0C3-4C9F-A324-4F8CAD31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4044-344B-434E-BF76-3C5A854CAC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679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C4D50D-2A8E-4232-853D-8039DFADB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22A305A-087B-47CE-816B-9F2697FFD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16C1FE4-D3A9-4E7E-8203-71A6149B1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66045DD-991E-4C88-B7E5-FF69E5BBE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DCAB971-6B5E-43E9-899A-1377CE80CE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24314A8-A2D9-43A5-A46B-77E1124A7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21AB-B5BA-472D-9888-7F6F1C0EF73A}" type="datetimeFigureOut">
              <a:rPr lang="fi-FI" smtClean="0"/>
              <a:t>18.8.2020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56B3797-CCDD-49A0-86F0-769CDE100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97C5D-C9AA-4A41-857E-181694B7D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4044-344B-434E-BF76-3C5A854CAC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134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776925-B504-44A6-9454-BB2F158BA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DE32E2F-C0A4-4D56-9213-0B71177E4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21AB-B5BA-472D-9888-7F6F1C0EF73A}" type="datetimeFigureOut">
              <a:rPr lang="fi-FI" smtClean="0"/>
              <a:t>18.8.2020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C0F5DB8-A258-4CEC-A8BD-A60BA6FE1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C2247EC-4DA2-4039-8B89-DBCD46BE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4044-344B-434E-BF76-3C5A854CAC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86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64307AF-B37C-485D-8EC3-CABA8913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21AB-B5BA-472D-9888-7F6F1C0EF73A}" type="datetimeFigureOut">
              <a:rPr lang="fi-FI" smtClean="0"/>
              <a:t>18.8.2020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3F0EDD1-5855-4307-9242-2FCA285E9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415D57A-17FA-45A4-9501-5C265046B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4044-344B-434E-BF76-3C5A854CAC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821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4ABAE4-00AD-48A1-9D70-AF3B2F385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BE2786-440D-470D-82C5-810FD36AA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1EC0539-4DFE-4968-AF08-4FDF96B20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8B5B48C-04DA-4569-876E-830230BC4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21AB-B5BA-472D-9888-7F6F1C0EF73A}" type="datetimeFigureOut">
              <a:rPr lang="fi-FI" smtClean="0"/>
              <a:t>18.8.2020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351D433-51BF-4F2B-8F09-7DF4BA2D3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F178A71-3738-4DA3-AAF3-0699B1830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4044-344B-434E-BF76-3C5A854CAC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932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D51913-C0C9-4F29-BF85-A9E7BC280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A0BB231-9F06-4495-A9A0-EC497D4A34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EECA19A-C9B8-4C61-882C-D0115155F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477FC1A-B706-4103-B091-009300C7F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21AB-B5BA-472D-9888-7F6F1C0EF73A}" type="datetimeFigureOut">
              <a:rPr lang="fi-FI" smtClean="0"/>
              <a:t>18.8.2020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33B8901-FB65-435D-ADC0-92BE3985B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8B18C91-DFC5-4FAC-B28B-FD36CF850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4044-344B-434E-BF76-3C5A854CAC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928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BD7075D-5983-4501-9B30-CB9D296AD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ACC29FD-CB2E-48F7-AF47-B1B440CB9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D1A359-02BB-49B9-AE9B-3FF052348C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A21AB-B5BA-472D-9888-7F6F1C0EF73A}" type="datetimeFigureOut">
              <a:rPr lang="fi-FI" smtClean="0"/>
              <a:t>18.8.2020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8509D36-1733-4D67-8C68-4FAF0F91A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BF2F79-0F2A-41D6-AF8B-7498AC609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54044-344B-434E-BF76-3C5A854CAC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655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etri.ahokangas@oulu.fi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044FD-8E6A-4C58-AFA5-E0B56E9184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i="1" dirty="0" err="1">
                <a:solidFill>
                  <a:srgbClr val="00B0F0"/>
                </a:solidFill>
              </a:rPr>
              <a:t>PropTech</a:t>
            </a:r>
            <a:r>
              <a:rPr lang="fi-FI" b="1" i="1" dirty="0">
                <a:solidFill>
                  <a:srgbClr val="00B0F0"/>
                </a:solidFill>
              </a:rPr>
              <a:t> aamiaistilaisuus</a:t>
            </a:r>
            <a:endParaRPr lang="en-US" b="1" i="1" dirty="0">
              <a:solidFill>
                <a:srgbClr val="00B0F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62E09B-585A-4369-A724-8BE5C6E64F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Kesäkuun työpajan tuloksien esittely ja eteenpäin työstäminen</a:t>
            </a:r>
          </a:p>
          <a:p>
            <a:endParaRPr lang="fi-FI" dirty="0"/>
          </a:p>
          <a:p>
            <a:r>
              <a:rPr lang="fi-FI" dirty="0"/>
              <a:t>26.8.2020</a:t>
            </a:r>
          </a:p>
          <a:p>
            <a:r>
              <a:rPr lang="fi-FI" dirty="0"/>
              <a:t>Petri Ahokangas </a:t>
            </a:r>
          </a:p>
          <a:p>
            <a:r>
              <a:rPr lang="fi-FI" dirty="0"/>
              <a:t>(</a:t>
            </a:r>
            <a:r>
              <a:rPr lang="fi-FI" dirty="0">
                <a:hlinkClick r:id="rId2"/>
              </a:rPr>
              <a:t>petri.ahokangas@oulu.fi</a:t>
            </a:r>
            <a:r>
              <a:rPr lang="fi-FI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34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FCD2E99-38A6-4AD4-B07E-11A73A208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247" y="168910"/>
            <a:ext cx="8842587" cy="663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876CA7E-DBD5-4BBB-8769-BF05CC1DA345}"/>
              </a:ext>
            </a:extLst>
          </p:cNvPr>
          <p:cNvSpPr/>
          <p:nvPr/>
        </p:nvSpPr>
        <p:spPr>
          <a:xfrm>
            <a:off x="2111587" y="113030"/>
            <a:ext cx="1584113" cy="1534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Mitkä tahot tarvitaan mukaan?</a:t>
            </a:r>
          </a:p>
          <a:p>
            <a:pPr algn="ctr"/>
            <a:r>
              <a:rPr lang="fi-FI" sz="1400" dirty="0"/>
              <a:t>(piirakan siivujen valinta)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38C6B2-8C4E-49D4-8838-41B71ACCDE10}"/>
              </a:ext>
            </a:extLst>
          </p:cNvPr>
          <p:cNvSpPr/>
          <p:nvPr/>
        </p:nvSpPr>
        <p:spPr>
          <a:xfrm>
            <a:off x="2137834" y="1723390"/>
            <a:ext cx="1581623" cy="19627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Mitä resursseja kukin tuo?</a:t>
            </a:r>
          </a:p>
          <a:p>
            <a:pPr algn="ctr"/>
            <a:r>
              <a:rPr lang="fi-FI" sz="1400" dirty="0"/>
              <a:t>Mitä toimintaa?</a:t>
            </a:r>
          </a:p>
          <a:p>
            <a:pPr algn="ctr"/>
            <a:r>
              <a:rPr lang="fi-FI" sz="1400" dirty="0"/>
              <a:t>Mitä lisäarvoa?</a:t>
            </a:r>
          </a:p>
          <a:p>
            <a:pPr algn="ctr"/>
            <a:r>
              <a:rPr lang="fi-FI" sz="1400" dirty="0"/>
              <a:t>Miten hyödyntää luomansa lisäarvon?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80FE076-297F-44BF-8D32-0C79633FB1B0}"/>
              </a:ext>
            </a:extLst>
          </p:cNvPr>
          <p:cNvSpPr/>
          <p:nvPr/>
        </p:nvSpPr>
        <p:spPr>
          <a:xfrm>
            <a:off x="2137834" y="3762375"/>
            <a:ext cx="1581623" cy="1671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Mikä on </a:t>
            </a:r>
            <a:r>
              <a:rPr lang="fi-FI" sz="1400" dirty="0" err="1"/>
              <a:t>Proptech</a:t>
            </a:r>
            <a:r>
              <a:rPr lang="fi-FI" sz="1400" dirty="0"/>
              <a:t>- ekosysteemin yhteinen lisäarvo?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CB6D57E-612F-46B2-ADF3-6480506245C9}"/>
              </a:ext>
            </a:extLst>
          </p:cNvPr>
          <p:cNvSpPr/>
          <p:nvPr/>
        </p:nvSpPr>
        <p:spPr>
          <a:xfrm>
            <a:off x="2143127" y="5508625"/>
            <a:ext cx="1581623" cy="1292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Kuka olisi veturina?</a:t>
            </a:r>
          </a:p>
          <a:p>
            <a:pPr algn="ctr"/>
            <a:r>
              <a:rPr lang="fi-FI" sz="1400" dirty="0"/>
              <a:t>Ja millä odotuksilla?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22BB2CA-E56D-45E2-8491-B8562AC52BF5}"/>
              </a:ext>
            </a:extLst>
          </p:cNvPr>
          <p:cNvSpPr/>
          <p:nvPr/>
        </p:nvSpPr>
        <p:spPr>
          <a:xfrm>
            <a:off x="8449627" y="1399539"/>
            <a:ext cx="3085466" cy="18675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RYHMÄ 1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Kuinka avataan virtuaalisia ja fyysisiä myyntikanavia </a:t>
            </a:r>
            <a:r>
              <a:rPr lang="fi-FI" dirty="0" err="1"/>
              <a:t>proptech</a:t>
            </a:r>
            <a:r>
              <a:rPr lang="fi-FI" dirty="0"/>
              <a:t>-yrityksille?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4980F02-B7C9-458F-B93E-E87B1EA702C2}"/>
              </a:ext>
            </a:extLst>
          </p:cNvPr>
          <p:cNvSpPr/>
          <p:nvPr/>
        </p:nvSpPr>
        <p:spPr>
          <a:xfrm>
            <a:off x="8449627" y="3762375"/>
            <a:ext cx="3085466" cy="17937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RYHMÄ 2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Kuinka mahdollistetaan kokeiluympäristöjä </a:t>
            </a:r>
            <a:r>
              <a:rPr lang="fi-FI" dirty="0" err="1"/>
              <a:t>proptech</a:t>
            </a:r>
            <a:r>
              <a:rPr lang="fi-FI" dirty="0"/>
              <a:t>-kontekstissa?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AA295C6-CAD9-4622-BED7-B1F952245FF8}"/>
              </a:ext>
            </a:extLst>
          </p:cNvPr>
          <p:cNvSpPr/>
          <p:nvPr/>
        </p:nvSpPr>
        <p:spPr>
          <a:xfrm>
            <a:off x="101599" y="168910"/>
            <a:ext cx="1829648" cy="17937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KESÄKUUN </a:t>
            </a:r>
          </a:p>
          <a:p>
            <a:pPr algn="ctr"/>
            <a:r>
              <a:rPr lang="fi-FI" dirty="0"/>
              <a:t>TYÖPAJAN </a:t>
            </a:r>
          </a:p>
          <a:p>
            <a:pPr algn="ctr"/>
            <a:r>
              <a:rPr lang="fi-FI" dirty="0"/>
              <a:t>SISÄLTÖ JA TAVOITTEET</a:t>
            </a:r>
          </a:p>
        </p:txBody>
      </p:sp>
    </p:spTree>
    <p:extLst>
      <p:ext uri="{BB962C8B-B14F-4D97-AF65-F5344CB8AC3E}">
        <p14:creationId xmlns:p14="http://schemas.microsoft.com/office/powerpoint/2010/main" val="3679784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022147-BC74-41F9-9114-734C92E40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50" y="1662379"/>
            <a:ext cx="3782976" cy="21125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5719A0-E274-4767-81B8-B73E6758A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974" y="1567264"/>
            <a:ext cx="3882155" cy="2171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85E32D-C200-4DBC-BAC5-F57A816BD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16" y="1567264"/>
            <a:ext cx="4056168" cy="22310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8F494E-066F-49B0-BBB9-8F5A33039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050" y="4357145"/>
            <a:ext cx="3713457" cy="209253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3BD9C9C-EFC3-4CA0-BDBA-226C5DD80E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0026" y="4278840"/>
            <a:ext cx="4056168" cy="224914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2281700-474E-4852-9215-93DC2F642A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1974" y="4258799"/>
            <a:ext cx="3854190" cy="2171836"/>
          </a:xfrm>
          <a:prstGeom prst="rect">
            <a:avLst/>
          </a:prstGeom>
        </p:spPr>
      </p:pic>
      <p:sp>
        <p:nvSpPr>
          <p:cNvPr id="44" name="Title 43">
            <a:extLst>
              <a:ext uri="{FF2B5EF4-FFF2-40B4-BE49-F238E27FC236}">
                <a16:creationId xmlns:a16="http://schemas.microsoft.com/office/drawing/2014/main" id="{21AD2989-E698-4B23-AB87-A9260691F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Tuloksia kesäkuulta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836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FCD2E99-38A6-4AD4-B07E-11A73A208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247" y="168910"/>
            <a:ext cx="8842587" cy="663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2759650-676B-456A-BDFA-F9B9CEB5CBDA}"/>
              </a:ext>
            </a:extLst>
          </p:cNvPr>
          <p:cNvSpPr/>
          <p:nvPr/>
        </p:nvSpPr>
        <p:spPr>
          <a:xfrm>
            <a:off x="9099972" y="57150"/>
            <a:ext cx="3085466" cy="12392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RYHMÄ 2</a:t>
            </a:r>
          </a:p>
          <a:p>
            <a:pPr algn="ctr"/>
            <a:r>
              <a:rPr lang="fi-FI" dirty="0"/>
              <a:t>Kuinka mahdollistetaan kokeiluympäristöjä </a:t>
            </a:r>
            <a:r>
              <a:rPr lang="fi-FI" dirty="0" err="1"/>
              <a:t>proptech</a:t>
            </a:r>
            <a:r>
              <a:rPr lang="fi-FI" dirty="0"/>
              <a:t>-kontekstissa?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876CA7E-DBD5-4BBB-8769-BF05CC1DA345}"/>
              </a:ext>
            </a:extLst>
          </p:cNvPr>
          <p:cNvSpPr/>
          <p:nvPr/>
        </p:nvSpPr>
        <p:spPr>
          <a:xfrm>
            <a:off x="6562" y="113030"/>
            <a:ext cx="1584113" cy="1534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Mitkä tahot tarvitaan mukaan?</a:t>
            </a:r>
          </a:p>
          <a:p>
            <a:pPr algn="ctr"/>
            <a:r>
              <a:rPr lang="fi-FI" sz="1400" dirty="0"/>
              <a:t>(piirakan siivujen valinta)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38C6B2-8C4E-49D4-8838-41B71ACCDE10}"/>
              </a:ext>
            </a:extLst>
          </p:cNvPr>
          <p:cNvSpPr/>
          <p:nvPr/>
        </p:nvSpPr>
        <p:spPr>
          <a:xfrm>
            <a:off x="32809" y="1723390"/>
            <a:ext cx="1581623" cy="19627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Mitä resursseja kukin tuo?</a:t>
            </a:r>
          </a:p>
          <a:p>
            <a:pPr algn="ctr"/>
            <a:r>
              <a:rPr lang="fi-FI" sz="1400" dirty="0"/>
              <a:t>Mitä toimintaa?</a:t>
            </a:r>
          </a:p>
          <a:p>
            <a:pPr algn="ctr"/>
            <a:r>
              <a:rPr lang="fi-FI" sz="1400" dirty="0"/>
              <a:t>Mitä lisäarvoa?</a:t>
            </a:r>
          </a:p>
          <a:p>
            <a:pPr algn="ctr"/>
            <a:r>
              <a:rPr lang="fi-FI" sz="1400" dirty="0"/>
              <a:t>Miten hyödyntää luomansa lisäarvon?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80FE076-297F-44BF-8D32-0C79633FB1B0}"/>
              </a:ext>
            </a:extLst>
          </p:cNvPr>
          <p:cNvSpPr/>
          <p:nvPr/>
        </p:nvSpPr>
        <p:spPr>
          <a:xfrm>
            <a:off x="32809" y="3762375"/>
            <a:ext cx="1581623" cy="1671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Mikä on </a:t>
            </a:r>
            <a:r>
              <a:rPr lang="fi-FI" sz="1400" dirty="0" err="1"/>
              <a:t>Proptech</a:t>
            </a:r>
            <a:r>
              <a:rPr lang="fi-FI" sz="1400" dirty="0"/>
              <a:t>- ekosysteemin yhteinen lisäarvo?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CB6D57E-612F-46B2-ADF3-6480506245C9}"/>
              </a:ext>
            </a:extLst>
          </p:cNvPr>
          <p:cNvSpPr/>
          <p:nvPr/>
        </p:nvSpPr>
        <p:spPr>
          <a:xfrm>
            <a:off x="38102" y="5508625"/>
            <a:ext cx="1581623" cy="1292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Kuka olisi veturina?</a:t>
            </a:r>
          </a:p>
          <a:p>
            <a:pPr algn="ctr"/>
            <a:r>
              <a:rPr lang="fi-FI" sz="1400" dirty="0"/>
              <a:t>Ja millä odotuksilla?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97EB38-2152-4C47-A487-7615C30EF506}"/>
              </a:ext>
            </a:extLst>
          </p:cNvPr>
          <p:cNvSpPr/>
          <p:nvPr/>
        </p:nvSpPr>
        <p:spPr>
          <a:xfrm>
            <a:off x="1948230" y="3023811"/>
            <a:ext cx="1797050" cy="1070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Senaatti (isot kehitysresurssit)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E216BC-3359-4BBD-BEA7-604ED103583B}"/>
              </a:ext>
            </a:extLst>
          </p:cNvPr>
          <p:cNvSpPr/>
          <p:nvPr/>
        </p:nvSpPr>
        <p:spPr>
          <a:xfrm>
            <a:off x="1925954" y="2542885"/>
            <a:ext cx="1438275" cy="4851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SYK, PSOAS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5DC065-F5FC-4606-BAAD-F471C60FE8F4}"/>
              </a:ext>
            </a:extLst>
          </p:cNvPr>
          <p:cNvSpPr/>
          <p:nvPr/>
        </p:nvSpPr>
        <p:spPr>
          <a:xfrm>
            <a:off x="2817091" y="965199"/>
            <a:ext cx="1359092" cy="14916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Kaupunki kiinteistön omistajana (arvo 1,4 </a:t>
            </a:r>
            <a:r>
              <a:rPr lang="fi-FI" dirty="0" err="1"/>
              <a:t>Mrd</a:t>
            </a:r>
            <a:r>
              <a:rPr lang="fi-FI" dirty="0"/>
              <a:t>!)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9A5BE7-80DF-4316-A1F4-8985BEC76EAF}"/>
              </a:ext>
            </a:extLst>
          </p:cNvPr>
          <p:cNvSpPr/>
          <p:nvPr/>
        </p:nvSpPr>
        <p:spPr>
          <a:xfrm>
            <a:off x="5272520" y="5756678"/>
            <a:ext cx="1765589" cy="1090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Huoltoyhtiöt, 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E7A8D4-849C-4DEF-8E8F-FC5064484B2E}"/>
              </a:ext>
            </a:extLst>
          </p:cNvPr>
          <p:cNvSpPr/>
          <p:nvPr/>
        </p:nvSpPr>
        <p:spPr>
          <a:xfrm>
            <a:off x="9099972" y="3172603"/>
            <a:ext cx="2166990" cy="7724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Kiinteistöautomaatio-yritykset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2F2C10-CCA6-4BA0-99D9-0260BEC0114D}"/>
              </a:ext>
            </a:extLst>
          </p:cNvPr>
          <p:cNvSpPr/>
          <p:nvPr/>
        </p:nvSpPr>
        <p:spPr>
          <a:xfrm>
            <a:off x="4516755" y="1048095"/>
            <a:ext cx="2071948" cy="9114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200" dirty="0"/>
              <a:t>Kokeiluympäristö voi olla oikea rakennus tai esim. kiinteistöistä kerättyä dataa. Lisäksi ”leikkiympäristöt”.</a:t>
            </a:r>
          </a:p>
          <a:p>
            <a:pPr algn="ctr"/>
            <a:endParaRPr lang="fi-FI" sz="12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E949DE6-144B-4B68-A0A5-F61DE4CBDE15}"/>
              </a:ext>
            </a:extLst>
          </p:cNvPr>
          <p:cNvSpPr/>
          <p:nvPr/>
        </p:nvSpPr>
        <p:spPr>
          <a:xfrm>
            <a:off x="4898988" y="2700135"/>
            <a:ext cx="2878948" cy="225462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400" dirty="0"/>
              <a:t>Oppiminen myös toisilta: nopeammin parempia palveluita markkinoille.</a:t>
            </a:r>
            <a:br>
              <a:rPr lang="fi-FI" sz="1400" dirty="0"/>
            </a:br>
            <a:r>
              <a:rPr lang="fi-FI" sz="1400" dirty="0"/>
              <a:t>Digitalisaation hyödyt kentälle.</a:t>
            </a:r>
          </a:p>
          <a:p>
            <a:pPr algn="ctr"/>
            <a:r>
              <a:rPr lang="fi-FI" sz="1400" dirty="0"/>
              <a:t>Datan käyttö, uudet </a:t>
            </a:r>
            <a:r>
              <a:rPr lang="fi-FI" sz="1400" dirty="0" err="1"/>
              <a:t>liiiketoimintamallit</a:t>
            </a:r>
            <a:r>
              <a:rPr lang="fi-FI" sz="1400" dirty="0"/>
              <a:t> ja pilotointi, palaute</a:t>
            </a:r>
            <a:endParaRPr lang="en-US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97EB38-2152-4C47-A487-7615C30EF506}"/>
              </a:ext>
            </a:extLst>
          </p:cNvPr>
          <p:cNvSpPr/>
          <p:nvPr/>
        </p:nvSpPr>
        <p:spPr>
          <a:xfrm>
            <a:off x="1974850" y="4063018"/>
            <a:ext cx="1797050" cy="10700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/>
              <a:t>Kojamo</a:t>
            </a:r>
            <a:r>
              <a:rPr lang="fi-FI" dirty="0"/>
              <a:t>, SATO, ulkomaiset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9A5BE7-80DF-4316-A1F4-8985BEC76EAF}"/>
              </a:ext>
            </a:extLst>
          </p:cNvPr>
          <p:cNvSpPr/>
          <p:nvPr/>
        </p:nvSpPr>
        <p:spPr>
          <a:xfrm>
            <a:off x="7811450" y="4705059"/>
            <a:ext cx="1765589" cy="1090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Isännöitsijät, kiinteistömanagerit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E7A8D4-849C-4DEF-8E8F-FC5064484B2E}"/>
              </a:ext>
            </a:extLst>
          </p:cNvPr>
          <p:cNvSpPr/>
          <p:nvPr/>
        </p:nvSpPr>
        <p:spPr>
          <a:xfrm>
            <a:off x="8444463" y="1959522"/>
            <a:ext cx="2265151" cy="5833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Rakennusliikkeet: Lehto, </a:t>
            </a:r>
            <a:r>
              <a:rPr lang="fi-FI" dirty="0" err="1"/>
              <a:t>Lapti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E7A8D4-849C-4DEF-8E8F-FC5064484B2E}"/>
              </a:ext>
            </a:extLst>
          </p:cNvPr>
          <p:cNvSpPr/>
          <p:nvPr/>
        </p:nvSpPr>
        <p:spPr>
          <a:xfrm>
            <a:off x="7502736" y="1319529"/>
            <a:ext cx="3694327" cy="5833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Suunnitteluketju: alue, arkkitehti, rakenne, LVI, sähkö. (data)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E7A8D4-849C-4DEF-8E8F-FC5064484B2E}"/>
              </a:ext>
            </a:extLst>
          </p:cNvPr>
          <p:cNvSpPr/>
          <p:nvPr/>
        </p:nvSpPr>
        <p:spPr>
          <a:xfrm>
            <a:off x="5022738" y="57150"/>
            <a:ext cx="2265151" cy="8295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Käyttäjä, esim. sairaala (montakin roolia)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BE216BC-3359-4BBD-BEA7-604ED103583B}"/>
              </a:ext>
            </a:extLst>
          </p:cNvPr>
          <p:cNvSpPr/>
          <p:nvPr/>
        </p:nvSpPr>
        <p:spPr>
          <a:xfrm>
            <a:off x="3787607" y="3484880"/>
            <a:ext cx="1438275" cy="172442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Säästöt</a:t>
            </a:r>
            <a:r>
              <a:rPr lang="en-US" b="1" dirty="0"/>
              <a:t> ja </a:t>
            </a:r>
            <a:r>
              <a:rPr lang="en-US" b="1" dirty="0" err="1"/>
              <a:t>sisäilma</a:t>
            </a:r>
            <a:r>
              <a:rPr lang="en-US" b="1" dirty="0"/>
              <a:t>.</a:t>
            </a:r>
            <a:br>
              <a:rPr lang="en-US" b="1" dirty="0"/>
            </a:br>
            <a:r>
              <a:rPr lang="en-US" dirty="0" err="1"/>
              <a:t>Kilpailuedut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Lisäarvo</a:t>
            </a:r>
            <a:r>
              <a:rPr lang="en-US" dirty="0"/>
              <a:t> =&gt;</a:t>
            </a:r>
            <a:r>
              <a:rPr lang="en-US" dirty="0" err="1"/>
              <a:t>Tuotto</a:t>
            </a:r>
            <a:r>
              <a:rPr lang="en-US" dirty="0"/>
              <a:t>.</a:t>
            </a:r>
            <a:endParaRPr lang="en-US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89A5BE7-80DF-4316-A1F4-8985BEC76EAF}"/>
              </a:ext>
            </a:extLst>
          </p:cNvPr>
          <p:cNvSpPr/>
          <p:nvPr/>
        </p:nvSpPr>
        <p:spPr>
          <a:xfrm>
            <a:off x="5160420" y="4828284"/>
            <a:ext cx="1765589" cy="109098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Prosessien tehostaminen, uudet palvelut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9A5BE7-80DF-4316-A1F4-8985BEC76EAF}"/>
              </a:ext>
            </a:extLst>
          </p:cNvPr>
          <p:cNvSpPr/>
          <p:nvPr/>
        </p:nvSpPr>
        <p:spPr>
          <a:xfrm>
            <a:off x="7354905" y="3072011"/>
            <a:ext cx="1765589" cy="109098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400" dirty="0"/>
              <a:t>Asiakasymmärryksen ja osaamisen lisääminen. Kokeilut. </a:t>
            </a:r>
            <a:endParaRPr lang="en-US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9A5BE7-80DF-4316-A1F4-8985BEC76EAF}"/>
              </a:ext>
            </a:extLst>
          </p:cNvPr>
          <p:cNvSpPr/>
          <p:nvPr/>
        </p:nvSpPr>
        <p:spPr>
          <a:xfrm>
            <a:off x="6761691" y="1926069"/>
            <a:ext cx="1957436" cy="108703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/>
              <a:t>Siilojen</a:t>
            </a:r>
            <a:r>
              <a:rPr lang="en-US" sz="1400" b="1" dirty="0"/>
              <a:t> </a:t>
            </a:r>
            <a:r>
              <a:rPr lang="en-US" sz="1400" b="1" dirty="0" err="1"/>
              <a:t>rikkominen</a:t>
            </a:r>
            <a:r>
              <a:rPr lang="en-US" sz="1400" dirty="0"/>
              <a:t> </a:t>
            </a:r>
            <a:r>
              <a:rPr lang="en-US" sz="1400" dirty="0" err="1"/>
              <a:t>tiedonkulussa</a:t>
            </a:r>
            <a:r>
              <a:rPr lang="en-US" sz="1400" dirty="0"/>
              <a:t> =&gt; </a:t>
            </a:r>
            <a:r>
              <a:rPr lang="en-US" sz="1400" dirty="0" err="1"/>
              <a:t>toiminnan</a:t>
            </a:r>
            <a:r>
              <a:rPr lang="en-US" sz="1400" dirty="0"/>
              <a:t> </a:t>
            </a:r>
            <a:r>
              <a:rPr lang="en-US" sz="1400" dirty="0" err="1"/>
              <a:t>tehostaminen</a:t>
            </a:r>
            <a:r>
              <a:rPr lang="en-US" sz="1400" dirty="0"/>
              <a:t>, </a:t>
            </a:r>
            <a:r>
              <a:rPr lang="en-US" sz="1400" dirty="0" err="1"/>
              <a:t>laatu</a:t>
            </a:r>
            <a:r>
              <a:rPr lang="en-US" sz="1400" dirty="0"/>
              <a:t>, </a:t>
            </a:r>
            <a:r>
              <a:rPr lang="en-US" sz="1400" dirty="0" err="1"/>
              <a:t>oppiminen</a:t>
            </a:r>
            <a:r>
              <a:rPr lang="en-US" sz="1400" dirty="0"/>
              <a:t> </a:t>
            </a:r>
            <a:r>
              <a:rPr lang="en-US" sz="1400" dirty="0" err="1"/>
              <a:t>virheistä</a:t>
            </a:r>
            <a:r>
              <a:rPr lang="en-US" sz="1400" dirty="0"/>
              <a:t>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9A5BE7-80DF-4316-A1F4-8985BEC76EAF}"/>
              </a:ext>
            </a:extLst>
          </p:cNvPr>
          <p:cNvSpPr/>
          <p:nvPr/>
        </p:nvSpPr>
        <p:spPr>
          <a:xfrm>
            <a:off x="4441585" y="2370484"/>
            <a:ext cx="1765589" cy="617046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Yhteiskehittäminen ja yhdessä oppiminen</a:t>
            </a:r>
            <a:r>
              <a:rPr lang="fi-FI" sz="1200" dirty="0"/>
              <a:t> ekosysteemin lisäarvo.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4873A9-BBAA-4C3F-AAAB-90EEC82DDF22}"/>
              </a:ext>
            </a:extLst>
          </p:cNvPr>
          <p:cNvSpPr/>
          <p:nvPr/>
        </p:nvSpPr>
        <p:spPr>
          <a:xfrm>
            <a:off x="2614961" y="5361505"/>
            <a:ext cx="2297625" cy="109098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Kompetenssi-keskus (yritykset, rahoittajat, viranomaiset)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FC8F9F-5B19-47A2-B021-FBDEF3D4946D}"/>
              </a:ext>
            </a:extLst>
          </p:cNvPr>
          <p:cNvSpPr/>
          <p:nvPr/>
        </p:nvSpPr>
        <p:spPr>
          <a:xfrm>
            <a:off x="9542091" y="5609243"/>
            <a:ext cx="2297625" cy="109098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Kokeiluympäristöt ja neutraalit fasilitaattorit. Kv. yhteistyö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FDAB09-52BD-4C8E-A224-BC6B0BE33C52}"/>
              </a:ext>
            </a:extLst>
          </p:cNvPr>
          <p:cNvSpPr/>
          <p:nvPr/>
        </p:nvSpPr>
        <p:spPr>
          <a:xfrm>
            <a:off x="9997544" y="4093844"/>
            <a:ext cx="1836075" cy="14765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”standardointi”, isompi asiakaskunta, pienempi räätälöinti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844E47-7928-4118-B055-E8832DFE273E}"/>
              </a:ext>
            </a:extLst>
          </p:cNvPr>
          <p:cNvSpPr/>
          <p:nvPr/>
        </p:nvSpPr>
        <p:spPr>
          <a:xfrm>
            <a:off x="834234" y="1785734"/>
            <a:ext cx="2144527" cy="4851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Oulun Vesilaitos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15F8B01-6A8F-4E79-9D7A-21F2EBB29D8C}"/>
              </a:ext>
            </a:extLst>
          </p:cNvPr>
          <p:cNvSpPr/>
          <p:nvPr/>
        </p:nvSpPr>
        <p:spPr>
          <a:xfrm>
            <a:off x="786458" y="1175487"/>
            <a:ext cx="2195131" cy="4851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Oulun Energia, sähkö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8A84EAE-591D-4873-90F5-34A32A8C0C2C}"/>
              </a:ext>
            </a:extLst>
          </p:cNvPr>
          <p:cNvSpPr txBox="1"/>
          <p:nvPr/>
        </p:nvSpPr>
        <p:spPr>
          <a:xfrm>
            <a:off x="10363444" y="1840686"/>
            <a:ext cx="18360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Aihepiiri</a:t>
            </a:r>
          </a:p>
          <a:p>
            <a:pPr marL="285750" indent="-285750">
              <a:buFontTx/>
              <a:buChar char="-"/>
            </a:pPr>
            <a:r>
              <a:rPr lang="fi-FI" sz="1200" dirty="0"/>
              <a:t>Kiinteistökehitys</a:t>
            </a:r>
          </a:p>
          <a:p>
            <a:pPr marL="285750" indent="-285750">
              <a:buFontTx/>
              <a:buChar char="-"/>
            </a:pPr>
            <a:r>
              <a:rPr lang="fi-FI" sz="1200" dirty="0"/>
              <a:t>TATE: automaatio</a:t>
            </a:r>
          </a:p>
          <a:p>
            <a:pPr marL="285750" indent="-285750">
              <a:buFontTx/>
              <a:buChar char="-"/>
            </a:pPr>
            <a:r>
              <a:rPr lang="fi-FI" sz="1200" dirty="0"/>
              <a:t>”etäluettavat mittarit</a:t>
            </a:r>
          </a:p>
          <a:p>
            <a:pPr marL="285750" indent="-285750">
              <a:buFontTx/>
              <a:buChar char="-"/>
            </a:pPr>
            <a:r>
              <a:rPr lang="fi-FI" sz="1200" dirty="0"/>
              <a:t>-&gt; taloushallinto</a:t>
            </a:r>
          </a:p>
          <a:p>
            <a:pPr marL="285750" indent="-285750">
              <a:buFontTx/>
              <a:buChar char="-"/>
            </a:pPr>
            <a:r>
              <a:rPr lang="fi-FI" sz="1200" dirty="0"/>
              <a:t>Asumispalvelut</a:t>
            </a:r>
          </a:p>
          <a:p>
            <a:pPr marL="285750" indent="-285750">
              <a:buFontTx/>
              <a:buChar char="-"/>
            </a:pPr>
            <a:r>
              <a:rPr lang="fi-FI" sz="1200" dirty="0"/>
              <a:t>Kustannusseuranta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4838FB1-19C8-4BC8-9B29-70FB2EA9E77F}"/>
              </a:ext>
            </a:extLst>
          </p:cNvPr>
          <p:cNvSpPr/>
          <p:nvPr/>
        </p:nvSpPr>
        <p:spPr>
          <a:xfrm>
            <a:off x="1853001" y="210080"/>
            <a:ext cx="2277518" cy="614934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MEGATRENDIT: </a:t>
            </a:r>
            <a:r>
              <a:rPr lang="en-US" sz="1200" dirty="0" err="1"/>
              <a:t>Sisäolosuhteet</a:t>
            </a:r>
            <a:r>
              <a:rPr lang="en-US" sz="1200" dirty="0"/>
              <a:t>, </a:t>
            </a:r>
            <a:r>
              <a:rPr lang="en-US" sz="1200" dirty="0" err="1"/>
              <a:t>käyttäjien</a:t>
            </a:r>
            <a:r>
              <a:rPr lang="en-US" sz="1200" dirty="0"/>
              <a:t> </a:t>
            </a:r>
            <a:r>
              <a:rPr lang="en-US" sz="1200" dirty="0" err="1"/>
              <a:t>terveys</a:t>
            </a:r>
            <a:r>
              <a:rPr lang="en-US" sz="1200" dirty="0"/>
              <a:t>, </a:t>
            </a:r>
            <a:r>
              <a:rPr lang="en-US" sz="1200" dirty="0" err="1"/>
              <a:t>taloterveys</a:t>
            </a:r>
            <a:r>
              <a:rPr lang="en-US" sz="1200" dirty="0"/>
              <a:t>, CO2-päästöt, </a:t>
            </a:r>
            <a:r>
              <a:rPr lang="en-US" sz="1200" dirty="0" err="1"/>
              <a:t>jakamistalous</a:t>
            </a:r>
            <a:endParaRPr lang="en-US" sz="120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6E53441-29E7-47E7-928A-F3637B640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29" y="6256984"/>
            <a:ext cx="4654462" cy="66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0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5679B-ECCE-4B40-8982-153AB9003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Yhteenveto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B8236-76BF-4E61-B5DF-94B6A24357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Lähtökohdat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4157A-8A61-4D0F-822C-792F18B773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Ekosysteemi hyvin jäsennetty, yhteinen näkemys mitä siihen kuuluu</a:t>
            </a:r>
          </a:p>
          <a:p>
            <a:r>
              <a:rPr lang="fi-FI" dirty="0"/>
              <a:t>Suunnittelu/design –ajattelu vallalla</a:t>
            </a:r>
          </a:p>
          <a:p>
            <a:r>
              <a:rPr lang="fi-FI" dirty="0"/>
              <a:t>Positiivinen ja kehitysmyönteinen asenne</a:t>
            </a:r>
          </a:p>
          <a:p>
            <a:r>
              <a:rPr lang="fi-FI" dirty="0"/>
              <a:t>Kasvu ja kansainvälistyminen tavoitteena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0C2241-22FA-4DBC-ACBB-9EAB64702B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Kehitettävää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CCAFA5-820A-472D-B16C-3B8CEBC6BA3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Millaisia kehitysasioita pitäisi tehdä yhdessä, fokus, keihäänkärjet?</a:t>
            </a:r>
          </a:p>
          <a:p>
            <a:r>
              <a:rPr lang="fi-FI" dirty="0"/>
              <a:t>Mitkä ovat alueen vahvuudet joiden varaan rakentaa?</a:t>
            </a:r>
          </a:p>
          <a:p>
            <a:r>
              <a:rPr lang="fi-FI" dirty="0"/>
              <a:t>Ketkä nousevat keskeisiksi toimijoiksi?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585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8C736-9963-4A6E-A9A1-5B1CA6843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TYÖPAJA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46E1E-0CDE-4AA5-8CE1-9A066C0643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fi-FI" dirty="0"/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Tekemisten (tulosten) priorisointi keskeisiksi </a:t>
            </a:r>
            <a:r>
              <a:rPr lang="fi-FI" b="1" dirty="0"/>
              <a:t>työpaketeiksi</a:t>
            </a:r>
            <a:r>
              <a:rPr lang="fi-FI" dirty="0"/>
              <a:t> ryhmissä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/>
              <a:t>Mistä aloitetaan ja miten jatketaan 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/>
              <a:t>Ketkä toimijoita ja miten resursointi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Työpakettiehdotusten esittely ja valinta, koostekeskustelu yhdessä</a:t>
            </a:r>
          </a:p>
          <a:p>
            <a:endParaRPr lang="fi-FI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4DA96-52F9-4A96-9466-ED4842D42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81025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i-FI" dirty="0"/>
          </a:p>
          <a:p>
            <a:r>
              <a:rPr lang="fi-FI" dirty="0" err="1"/>
              <a:t>Työpakettitemplate</a:t>
            </a:r>
            <a:endParaRPr lang="fi-FI" dirty="0"/>
          </a:p>
          <a:p>
            <a:pPr lvl="1"/>
            <a:r>
              <a:rPr lang="fi-FI" dirty="0"/>
              <a:t>Priorisoidut tavoitteet</a:t>
            </a:r>
          </a:p>
          <a:p>
            <a:pPr lvl="1"/>
            <a:r>
              <a:rPr lang="fi-FI" dirty="0"/>
              <a:t>Tarvittavat tehtävät</a:t>
            </a:r>
            <a:endParaRPr lang="en-US" dirty="0"/>
          </a:p>
          <a:p>
            <a:pPr lvl="1"/>
            <a:r>
              <a:rPr lang="en-US" dirty="0" err="1"/>
              <a:t>Tarvittavat</a:t>
            </a:r>
            <a:r>
              <a:rPr lang="en-US" dirty="0"/>
              <a:t> </a:t>
            </a:r>
            <a:r>
              <a:rPr lang="en-US" dirty="0" err="1"/>
              <a:t>resurssit</a:t>
            </a:r>
            <a:endParaRPr lang="en-US" dirty="0"/>
          </a:p>
          <a:p>
            <a:pPr lvl="1"/>
            <a:r>
              <a:rPr lang="en-US" dirty="0" err="1"/>
              <a:t>Tavoitellut</a:t>
            </a:r>
            <a:r>
              <a:rPr lang="en-US" dirty="0"/>
              <a:t> </a:t>
            </a:r>
            <a:r>
              <a:rPr lang="en-US" dirty="0" err="1"/>
              <a:t>tulokset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Aikataulu</a:t>
            </a:r>
            <a:endParaRPr lang="en-US" dirty="0"/>
          </a:p>
          <a:p>
            <a:pPr lvl="1"/>
            <a:r>
              <a:rPr lang="en-US" sz="2000" dirty="0"/>
              <a:t>08.30-09.00 </a:t>
            </a:r>
            <a:r>
              <a:rPr lang="en-US" sz="2000" dirty="0" err="1"/>
              <a:t>Edellisen</a:t>
            </a:r>
            <a:r>
              <a:rPr lang="en-US" sz="2000" dirty="0"/>
              <a:t>  </a:t>
            </a:r>
            <a:r>
              <a:rPr lang="en-US" sz="2000" dirty="0" err="1"/>
              <a:t>työpajan</a:t>
            </a:r>
            <a:r>
              <a:rPr lang="en-US" sz="2000" dirty="0"/>
              <a:t> </a:t>
            </a:r>
            <a:r>
              <a:rPr lang="en-US" sz="2000" dirty="0" err="1"/>
              <a:t>tulokset</a:t>
            </a:r>
            <a:endParaRPr lang="en-US" sz="2000" dirty="0"/>
          </a:p>
          <a:p>
            <a:pPr lvl="1"/>
            <a:r>
              <a:rPr lang="en-US" sz="2000" dirty="0"/>
              <a:t>09.00-10.15 </a:t>
            </a:r>
            <a:r>
              <a:rPr lang="en-US" sz="2000" dirty="0" err="1"/>
              <a:t>Ryhmätyö</a:t>
            </a:r>
            <a:endParaRPr lang="en-US" sz="2000" dirty="0"/>
          </a:p>
          <a:p>
            <a:pPr lvl="1"/>
            <a:r>
              <a:rPr lang="en-US" sz="2000" dirty="0"/>
              <a:t>10.15-11.30 </a:t>
            </a:r>
            <a:r>
              <a:rPr lang="en-US" sz="2000" dirty="0" err="1"/>
              <a:t>Esitykset</a:t>
            </a:r>
            <a:r>
              <a:rPr lang="en-US" sz="2000" dirty="0"/>
              <a:t> ja </a:t>
            </a:r>
            <a:r>
              <a:rPr lang="en-US" sz="2000" dirty="0" err="1"/>
              <a:t>koostekeskustelu</a:t>
            </a:r>
            <a:endParaRPr lang="en-US" sz="2000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8457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45312-E1B5-4FBC-9194-905CD3C2D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Työpakettitemplate</a:t>
            </a:r>
            <a:r>
              <a:rPr lang="fi-FI" dirty="0"/>
              <a:t> </a:t>
            </a:r>
            <a:r>
              <a:rPr lang="fi-FI" sz="2800" dirty="0"/>
              <a:t>(tehdään niin monta kuin ehditään)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A7FA22-235D-4CEC-8D30-5EAA4C060027}"/>
              </a:ext>
            </a:extLst>
          </p:cNvPr>
          <p:cNvSpPr/>
          <p:nvPr/>
        </p:nvSpPr>
        <p:spPr>
          <a:xfrm>
            <a:off x="1057275" y="1690688"/>
            <a:ext cx="3257550" cy="4619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Priorisoidut tavoitteet</a:t>
            </a:r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05330B-1BB9-4FE0-939E-2C018EDCC855}"/>
              </a:ext>
            </a:extLst>
          </p:cNvPr>
          <p:cNvSpPr/>
          <p:nvPr/>
        </p:nvSpPr>
        <p:spPr>
          <a:xfrm>
            <a:off x="8420100" y="1700213"/>
            <a:ext cx="3190875" cy="4619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Tavoitellut tulokset</a:t>
            </a:r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5095BB-FD98-4FF8-977C-604633E10327}"/>
              </a:ext>
            </a:extLst>
          </p:cNvPr>
          <p:cNvSpPr/>
          <p:nvPr/>
        </p:nvSpPr>
        <p:spPr>
          <a:xfrm>
            <a:off x="4419600" y="1571624"/>
            <a:ext cx="3895725" cy="24384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Tarvittavat tehtävät</a:t>
            </a:r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5EB747-CEC0-4D38-8CCD-5E1527A54EAE}"/>
              </a:ext>
            </a:extLst>
          </p:cNvPr>
          <p:cNvSpPr/>
          <p:nvPr/>
        </p:nvSpPr>
        <p:spPr>
          <a:xfrm>
            <a:off x="4419600" y="4067175"/>
            <a:ext cx="3895725" cy="24384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Tarvittavat resurssit</a:t>
            </a:r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2994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2546</TotalTime>
  <Words>437</Words>
  <Application>Microsoft Office PowerPoint</Application>
  <PresentationFormat>Laajakuva</PresentationFormat>
  <Paragraphs>135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Office-teema</vt:lpstr>
      <vt:lpstr>PropTech aamiaistilaisuus</vt:lpstr>
      <vt:lpstr>PowerPoint-esitys</vt:lpstr>
      <vt:lpstr>Tuloksia kesäkuulta</vt:lpstr>
      <vt:lpstr>PowerPoint-esitys</vt:lpstr>
      <vt:lpstr>Yhteenveto</vt:lpstr>
      <vt:lpstr>TYÖPAJA</vt:lpstr>
      <vt:lpstr>Työpakettitemplate (tehdään niin monta kuin ehditään)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Jarmo Lehto</dc:creator>
  <cp:lastModifiedBy>Jarmo Lehto</cp:lastModifiedBy>
  <cp:revision>34</cp:revision>
  <dcterms:created xsi:type="dcterms:W3CDTF">2020-06-02T16:50:33Z</dcterms:created>
  <dcterms:modified xsi:type="dcterms:W3CDTF">2020-08-18T11:52:30Z</dcterms:modified>
</cp:coreProperties>
</file>