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58" r:id="rId3"/>
    <p:sldId id="257" r:id="rId4"/>
    <p:sldId id="266" r:id="rId5"/>
    <p:sldId id="274" r:id="rId6"/>
    <p:sldId id="259" r:id="rId7"/>
    <p:sldId id="268" r:id="rId8"/>
    <p:sldId id="260" r:id="rId9"/>
    <p:sldId id="269" r:id="rId10"/>
    <p:sldId id="261" r:id="rId11"/>
    <p:sldId id="270" r:id="rId12"/>
    <p:sldId id="262" r:id="rId13"/>
    <p:sldId id="271" r:id="rId14"/>
    <p:sldId id="263" r:id="rId15"/>
    <p:sldId id="272" r:id="rId16"/>
    <p:sldId id="265" r:id="rId17"/>
    <p:sldId id="273" r:id="rId18"/>
  </p:sldIdLst>
  <p:sldSz cx="9144000" cy="5143500" type="screen16x9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5B2C"/>
    <a:srgbClr val="262626"/>
    <a:srgbClr val="000000"/>
    <a:srgbClr val="E100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41"/>
    <p:restoredTop sz="85551" autoAdjust="0"/>
  </p:normalViewPr>
  <p:slideViewPr>
    <p:cSldViewPr>
      <p:cViewPr varScale="1">
        <p:scale>
          <a:sx n="148" d="100"/>
          <a:sy n="148" d="100"/>
        </p:scale>
        <p:origin x="606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D11EF6-47C2-45C2-9A69-5F24FB961804}" type="datetimeFigureOut">
              <a:rPr lang="fi-FI" smtClean="0"/>
              <a:t>9.11.2018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9E365D-DD24-4DD1-9403-2C6814026A3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40585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EB3D66-E848-4662-8D8E-8DFEC6077DF9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443762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b="1" baseline="0" dirty="0" err="1"/>
              <a:t>Northern</a:t>
            </a:r>
            <a:r>
              <a:rPr lang="fi-FI" b="1" baseline="0" dirty="0"/>
              <a:t> City with </a:t>
            </a:r>
            <a:r>
              <a:rPr lang="fi-FI" b="1" baseline="0" dirty="0" err="1"/>
              <a:t>Attractive</a:t>
            </a:r>
            <a:r>
              <a:rPr lang="fi-FI" b="1" baseline="0" dirty="0"/>
              <a:t> </a:t>
            </a:r>
            <a:r>
              <a:rPr lang="fi-FI" b="1" baseline="0" dirty="0" err="1"/>
              <a:t>Opportunities</a:t>
            </a:r>
            <a:r>
              <a:rPr lang="fi-FI" b="1" baseline="0" dirty="0"/>
              <a:t> </a:t>
            </a:r>
            <a:r>
              <a:rPr lang="fi-FI" b="1" baseline="0" dirty="0" err="1"/>
              <a:t>ecoystem’s</a:t>
            </a:r>
            <a:r>
              <a:rPr lang="fi-FI" b="1" baseline="0" dirty="0"/>
              <a:t> vision is </a:t>
            </a:r>
            <a:r>
              <a:rPr lang="fi-FI" b="1" baseline="0" dirty="0" err="1"/>
              <a:t>that</a:t>
            </a:r>
            <a:r>
              <a:rPr lang="fi-FI" b="1" baseline="0" dirty="0"/>
              <a:t> </a:t>
            </a:r>
            <a:r>
              <a:rPr lang="fi-FI" b="1" baseline="0" dirty="0" err="1"/>
              <a:t>by</a:t>
            </a:r>
            <a:r>
              <a:rPr lang="fi-FI" b="1" baseline="0" dirty="0"/>
              <a:t> 2025: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b="0" baseline="0" dirty="0"/>
              <a:t>Oulu </a:t>
            </a:r>
            <a:r>
              <a:rPr lang="fi-FI" b="0" baseline="0" dirty="0" err="1"/>
              <a:t>has</a:t>
            </a:r>
            <a:r>
              <a:rPr lang="fi-FI" b="0" baseline="0" dirty="0"/>
              <a:t> </a:t>
            </a:r>
            <a:r>
              <a:rPr lang="fi-FI" b="0" dirty="0" err="1"/>
              <a:t>Finland’s</a:t>
            </a:r>
            <a:r>
              <a:rPr lang="fi-FI" b="0" dirty="0"/>
              <a:t> </a:t>
            </a:r>
            <a:r>
              <a:rPr lang="fi-FI" b="0" dirty="0" err="1"/>
              <a:t>most</a:t>
            </a:r>
            <a:r>
              <a:rPr lang="fi-FI" b="0" dirty="0"/>
              <a:t> </a:t>
            </a:r>
            <a:r>
              <a:rPr lang="fi-FI" b="0" dirty="0" err="1"/>
              <a:t>attractive</a:t>
            </a:r>
            <a:r>
              <a:rPr lang="fi-FI" b="0" dirty="0"/>
              <a:t> R&amp;D&amp;I </a:t>
            </a:r>
            <a:r>
              <a:rPr lang="fi-FI" b="0" dirty="0" err="1"/>
              <a:t>campuses</a:t>
            </a:r>
            <a:r>
              <a:rPr lang="fi-FI" b="0" dirty="0"/>
              <a:t>, Linnanmaa and Kontinkangas</a:t>
            </a:r>
            <a:endParaRPr lang="fi-FI" b="0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b="0" baseline="0" dirty="0"/>
              <a:t>Oulu city center is the </a:t>
            </a:r>
            <a:r>
              <a:rPr lang="fi-FI" b="0" baseline="0" dirty="0" err="1"/>
              <a:t>heart</a:t>
            </a:r>
            <a:r>
              <a:rPr lang="fi-FI" b="0" baseline="0" dirty="0"/>
              <a:t> of the city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b="0" baseline="0" dirty="0"/>
              <a:t>Oulu is the </a:t>
            </a:r>
            <a:r>
              <a:rPr lang="fi-FI" b="0" baseline="0" dirty="0" err="1"/>
              <a:t>European</a:t>
            </a:r>
            <a:r>
              <a:rPr lang="fi-FI" b="0" baseline="0" dirty="0"/>
              <a:t> Capital of Culture 2026</a:t>
            </a:r>
            <a:endParaRPr lang="fi-FI" b="0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E365D-DD24-4DD1-9403-2C6814026A31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321890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b="1" dirty="0"/>
              <a:t>ICT &amp; </a:t>
            </a:r>
            <a:r>
              <a:rPr lang="fi-FI" b="1" dirty="0" err="1"/>
              <a:t>Digitalization</a:t>
            </a:r>
            <a:r>
              <a:rPr lang="fi-FI" b="1" dirty="0"/>
              <a:t> </a:t>
            </a:r>
            <a:r>
              <a:rPr lang="fi-FI" dirty="0" err="1"/>
              <a:t>ecosystem</a:t>
            </a:r>
            <a:r>
              <a:rPr lang="fi-FI" dirty="0"/>
              <a:t> </a:t>
            </a:r>
            <a:r>
              <a:rPr lang="fi-FI" dirty="0" err="1"/>
              <a:t>has</a:t>
            </a:r>
            <a:r>
              <a:rPr lang="fi-FI" dirty="0"/>
              <a:t> Oulu</a:t>
            </a:r>
            <a:r>
              <a:rPr lang="fi-FI" baseline="0" dirty="0"/>
              <a:t> </a:t>
            </a:r>
            <a:r>
              <a:rPr lang="fi-FI" baseline="0" dirty="0" err="1"/>
              <a:t>region’s</a:t>
            </a:r>
            <a:r>
              <a:rPr lang="fi-FI" baseline="0" dirty="0"/>
              <a:t> </a:t>
            </a:r>
            <a:r>
              <a:rPr lang="fi-FI" baseline="0" dirty="0" err="1"/>
              <a:t>largest</a:t>
            </a:r>
            <a:r>
              <a:rPr lang="fi-FI" baseline="0" dirty="0"/>
              <a:t> </a:t>
            </a:r>
            <a:r>
              <a:rPr lang="fi-FI" baseline="0" dirty="0" err="1"/>
              <a:t>private</a:t>
            </a:r>
            <a:r>
              <a:rPr lang="fi-FI" baseline="0" dirty="0"/>
              <a:t> </a:t>
            </a:r>
            <a:r>
              <a:rPr lang="fi-FI" baseline="0" dirty="0" err="1"/>
              <a:t>workforce</a:t>
            </a:r>
            <a:r>
              <a:rPr lang="fi-FI" baseline="0" dirty="0"/>
              <a:t> – </a:t>
            </a:r>
            <a:r>
              <a:rPr lang="fi-FI" baseline="0" dirty="0" err="1"/>
              <a:t>approx</a:t>
            </a:r>
            <a:r>
              <a:rPr lang="fi-FI" baseline="0" dirty="0"/>
              <a:t>. 18,000 hi-tech </a:t>
            </a:r>
            <a:r>
              <a:rPr lang="fi-FI" baseline="0" dirty="0" err="1"/>
              <a:t>jobs</a:t>
            </a:r>
            <a:r>
              <a:rPr lang="fi-FI" baseline="0" dirty="0"/>
              <a:t>.</a:t>
            </a:r>
            <a:endParaRPr lang="fi-FI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dirty="0"/>
              <a:t>The </a:t>
            </a:r>
            <a:r>
              <a:rPr lang="fi-FI" dirty="0" err="1"/>
              <a:t>ecosystem</a:t>
            </a:r>
            <a:r>
              <a:rPr lang="fi-FI" dirty="0"/>
              <a:t> </a:t>
            </a:r>
            <a:r>
              <a:rPr lang="fi-FI" dirty="0" err="1"/>
              <a:t>has</a:t>
            </a:r>
            <a:r>
              <a:rPr lang="fi-FI" dirty="0"/>
              <a:t> </a:t>
            </a:r>
            <a:r>
              <a:rPr lang="fi-FI" dirty="0" err="1"/>
              <a:t>chosen</a:t>
            </a:r>
            <a:r>
              <a:rPr lang="fi-FI" dirty="0"/>
              <a:t> </a:t>
            </a:r>
            <a:r>
              <a:rPr lang="fi-FI" dirty="0" err="1"/>
              <a:t>financial</a:t>
            </a:r>
            <a:r>
              <a:rPr lang="fi-FI" dirty="0"/>
              <a:t> </a:t>
            </a:r>
            <a:r>
              <a:rPr lang="fi-FI" dirty="0" err="1"/>
              <a:t>technology</a:t>
            </a:r>
            <a:r>
              <a:rPr lang="fi-FI" dirty="0"/>
              <a:t> (</a:t>
            </a:r>
            <a:r>
              <a:rPr lang="fi-FI" dirty="0" err="1"/>
              <a:t>Fintech</a:t>
            </a:r>
            <a:r>
              <a:rPr lang="fi-FI" dirty="0"/>
              <a:t>) and the </a:t>
            </a:r>
            <a:r>
              <a:rPr lang="fi-FI" dirty="0" err="1"/>
              <a:t>digitalization</a:t>
            </a:r>
            <a:r>
              <a:rPr lang="fi-FI" baseline="0" dirty="0"/>
              <a:t> of </a:t>
            </a:r>
            <a:r>
              <a:rPr lang="fi-FI" dirty="0"/>
              <a:t>social and </a:t>
            </a:r>
            <a:r>
              <a:rPr lang="fi-FI" dirty="0" err="1"/>
              <a:t>welfare</a:t>
            </a:r>
            <a:r>
              <a:rPr lang="fi-FI" dirty="0"/>
              <a:t> </a:t>
            </a:r>
            <a:r>
              <a:rPr lang="fi-FI" dirty="0" err="1"/>
              <a:t>services</a:t>
            </a:r>
            <a:r>
              <a:rPr lang="fi-FI" dirty="0"/>
              <a:t> as </a:t>
            </a:r>
            <a:r>
              <a:rPr lang="fi-FI" dirty="0" err="1"/>
              <a:t>its</a:t>
            </a:r>
            <a:r>
              <a:rPr lang="fi-FI" dirty="0"/>
              <a:t> </a:t>
            </a:r>
            <a:r>
              <a:rPr lang="fi-FI" dirty="0" err="1"/>
              <a:t>focus</a:t>
            </a:r>
            <a:r>
              <a:rPr lang="fi-FI" dirty="0"/>
              <a:t> </a:t>
            </a:r>
            <a:r>
              <a:rPr lang="fi-FI" dirty="0" err="1"/>
              <a:t>themes</a:t>
            </a:r>
            <a:r>
              <a:rPr lang="fi-FI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dirty="0"/>
              <a:t>The </a:t>
            </a:r>
            <a:r>
              <a:rPr lang="fi-FI" dirty="0" err="1"/>
              <a:t>goals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e.g</a:t>
            </a:r>
            <a:r>
              <a:rPr lang="fi-FI" dirty="0"/>
              <a:t>. to </a:t>
            </a:r>
            <a:r>
              <a:rPr lang="fi-FI" dirty="0" err="1"/>
              <a:t>increase</a:t>
            </a:r>
            <a:r>
              <a:rPr lang="fi-FI" baseline="0" dirty="0"/>
              <a:t> the </a:t>
            </a:r>
            <a:r>
              <a:rPr lang="fi-FI" baseline="0" dirty="0" err="1"/>
              <a:t>visibility</a:t>
            </a:r>
            <a:r>
              <a:rPr lang="fi-FI" baseline="0" dirty="0"/>
              <a:t> and </a:t>
            </a:r>
            <a:r>
              <a:rPr lang="fi-FI" baseline="0" dirty="0" err="1"/>
              <a:t>credibility</a:t>
            </a:r>
            <a:r>
              <a:rPr lang="fi-FI" baseline="0" dirty="0"/>
              <a:t> of the </a:t>
            </a:r>
            <a:r>
              <a:rPr lang="fi-FI" baseline="0" dirty="0" err="1"/>
              <a:t>Fintech</a:t>
            </a:r>
            <a:r>
              <a:rPr lang="fi-FI" baseline="0" dirty="0"/>
              <a:t> </a:t>
            </a:r>
            <a:r>
              <a:rPr lang="fi-FI" baseline="0" dirty="0" err="1"/>
              <a:t>sector</a:t>
            </a:r>
            <a:r>
              <a:rPr lang="fi-FI" baseline="0" dirty="0"/>
              <a:t> and </a:t>
            </a:r>
            <a:r>
              <a:rPr lang="fi-FI" baseline="0" dirty="0" err="1"/>
              <a:t>raise</a:t>
            </a:r>
            <a:r>
              <a:rPr lang="fi-FI" baseline="0" dirty="0"/>
              <a:t> Oulu to </a:t>
            </a:r>
            <a:r>
              <a:rPr lang="fi-FI" baseline="0" dirty="0" err="1"/>
              <a:t>bo</a:t>
            </a:r>
            <a:r>
              <a:rPr lang="fi-FI" baseline="0" dirty="0"/>
              <a:t> the </a:t>
            </a:r>
            <a:r>
              <a:rPr lang="fi-FI" baseline="0" dirty="0" err="1"/>
              <a:t>forerunner</a:t>
            </a:r>
            <a:r>
              <a:rPr lang="fi-FI" baseline="0" dirty="0"/>
              <a:t> in social and </a:t>
            </a:r>
            <a:r>
              <a:rPr lang="fi-FI" baseline="0" dirty="0" err="1"/>
              <a:t>welfare</a:t>
            </a:r>
            <a:r>
              <a:rPr lang="fi-FI" baseline="0" dirty="0"/>
              <a:t> </a:t>
            </a:r>
            <a:r>
              <a:rPr lang="fi-FI" baseline="0" dirty="0" err="1"/>
              <a:t>service</a:t>
            </a:r>
            <a:r>
              <a:rPr lang="fi-FI" baseline="0" dirty="0"/>
              <a:t> </a:t>
            </a:r>
            <a:r>
              <a:rPr lang="fi-FI" baseline="0" dirty="0" err="1"/>
              <a:t>digitalization</a:t>
            </a:r>
            <a:r>
              <a:rPr lang="fi-FI" baseline="0" dirty="0"/>
              <a:t>.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E365D-DD24-4DD1-9403-2C6814026A31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72747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b="1" baseline="0" dirty="0"/>
              <a:t>ICT &amp; </a:t>
            </a:r>
            <a:r>
              <a:rPr lang="fi-FI" b="1" baseline="0" dirty="0" err="1"/>
              <a:t>Digitalization</a:t>
            </a:r>
            <a:r>
              <a:rPr lang="fi-FI" b="1" baseline="0" dirty="0"/>
              <a:t> </a:t>
            </a:r>
            <a:r>
              <a:rPr lang="fi-FI" b="1" baseline="0" dirty="0" err="1"/>
              <a:t>ecosystem’s</a:t>
            </a:r>
            <a:r>
              <a:rPr lang="fi-FI" b="1" baseline="0" dirty="0"/>
              <a:t> vision is </a:t>
            </a:r>
            <a:r>
              <a:rPr lang="fi-FI" b="1" baseline="0" dirty="0" err="1"/>
              <a:t>that</a:t>
            </a:r>
            <a:r>
              <a:rPr lang="fi-FI" b="1" baseline="0" dirty="0"/>
              <a:t> </a:t>
            </a:r>
            <a:r>
              <a:rPr lang="fi-FI" b="1" baseline="0" dirty="0" err="1"/>
              <a:t>by</a:t>
            </a:r>
            <a:r>
              <a:rPr lang="fi-FI" b="1" baseline="0" dirty="0"/>
              <a:t> 2025: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b="0" baseline="0" dirty="0"/>
              <a:t>Oulu is a 6G center and an </a:t>
            </a:r>
            <a:r>
              <a:rPr lang="fi-FI" b="0" baseline="0" dirty="0" err="1"/>
              <a:t>intelligent</a:t>
            </a:r>
            <a:r>
              <a:rPr lang="fi-FI" b="0" baseline="0" dirty="0"/>
              <a:t> </a:t>
            </a:r>
            <a:r>
              <a:rPr lang="fi-FI" b="0" baseline="0" dirty="0" err="1"/>
              <a:t>community</a:t>
            </a:r>
            <a:r>
              <a:rPr lang="fi-FI" b="0" baseline="0" dirty="0"/>
              <a:t> </a:t>
            </a:r>
            <a:r>
              <a:rPr lang="fi-FI" b="0" baseline="0" dirty="0" err="1"/>
              <a:t>that</a:t>
            </a:r>
            <a:r>
              <a:rPr lang="fi-FI" b="0" baseline="0" dirty="0"/>
              <a:t> </a:t>
            </a:r>
            <a:r>
              <a:rPr lang="fi-FI" b="0" baseline="0" dirty="0" err="1"/>
              <a:t>utilizes</a:t>
            </a:r>
            <a:r>
              <a:rPr lang="fi-FI" b="0" baseline="0" dirty="0"/>
              <a:t> </a:t>
            </a:r>
            <a:r>
              <a:rPr lang="fi-FI" b="0" baseline="0" dirty="0" err="1"/>
              <a:t>digitalization</a:t>
            </a:r>
            <a:endParaRPr lang="fi-FI" b="0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b="0" baseline="0" dirty="0"/>
              <a:t>Oulu </a:t>
            </a:r>
            <a:r>
              <a:rPr lang="fi-FI" b="0" baseline="0" dirty="0" err="1"/>
              <a:t>attracts</a:t>
            </a:r>
            <a:r>
              <a:rPr lang="fi-FI" b="0" baseline="0" dirty="0"/>
              <a:t> and </a:t>
            </a:r>
            <a:r>
              <a:rPr lang="fi-FI" b="0" baseline="0" dirty="0" err="1"/>
              <a:t>creates</a:t>
            </a:r>
            <a:r>
              <a:rPr lang="fi-FI" b="0" baseline="0" dirty="0"/>
              <a:t> ICT </a:t>
            </a:r>
            <a:r>
              <a:rPr lang="fi-FI" b="0" baseline="0" dirty="0" err="1"/>
              <a:t>specialists</a:t>
            </a:r>
            <a:endParaRPr lang="fi-FI" b="0" baseline="0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b="0" baseline="0" dirty="0"/>
              <a:t>Oulu is </a:t>
            </a:r>
            <a:r>
              <a:rPr lang="fi-FI" b="0" baseline="0" dirty="0" err="1"/>
              <a:t>known</a:t>
            </a:r>
            <a:r>
              <a:rPr lang="fi-FI" b="0" baseline="0" dirty="0"/>
              <a:t> </a:t>
            </a:r>
            <a:r>
              <a:rPr lang="fi-FI" b="0" baseline="0" dirty="0" err="1"/>
              <a:t>globally</a:t>
            </a:r>
            <a:r>
              <a:rPr lang="fi-FI" b="0" baseline="0" dirty="0"/>
              <a:t> for </a:t>
            </a:r>
            <a:r>
              <a:rPr lang="fi-FI" b="0" baseline="0" dirty="0" err="1"/>
              <a:t>its</a:t>
            </a:r>
            <a:r>
              <a:rPr lang="fi-FI" b="0" baseline="0" dirty="0"/>
              <a:t> </a:t>
            </a:r>
            <a:r>
              <a:rPr lang="fi-FI" b="0" baseline="0" dirty="0" err="1"/>
              <a:t>IoT</a:t>
            </a:r>
            <a:r>
              <a:rPr lang="fi-FI" b="0" baseline="0" dirty="0"/>
              <a:t> </a:t>
            </a:r>
            <a:r>
              <a:rPr lang="fi-FI" b="0" baseline="0" dirty="0" err="1"/>
              <a:t>systems</a:t>
            </a:r>
            <a:r>
              <a:rPr lang="fi-FI" b="0" baseline="0" dirty="0"/>
              <a:t> and data </a:t>
            </a:r>
            <a:r>
              <a:rPr lang="fi-FI" b="0" baseline="0" dirty="0" err="1"/>
              <a:t>analytics</a:t>
            </a:r>
            <a:r>
              <a:rPr lang="fi-FI" b="0" baseline="0" dirty="0"/>
              <a:t> </a:t>
            </a:r>
            <a:r>
              <a:rPr lang="fi-FI" b="0" baseline="0" dirty="0" err="1"/>
              <a:t>excellence</a:t>
            </a:r>
            <a:endParaRPr lang="fi-FI" b="0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fi-FI" b="1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E365D-DD24-4DD1-9403-2C6814026A31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799803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The </a:t>
            </a:r>
            <a:r>
              <a:rPr lang="fi-FI" b="1" dirty="0" err="1"/>
              <a:t>Agile</a:t>
            </a:r>
            <a:r>
              <a:rPr lang="fi-FI" b="1" baseline="0" dirty="0"/>
              <a:t> </a:t>
            </a:r>
            <a:r>
              <a:rPr lang="fi-FI" b="1" baseline="0" dirty="0" err="1"/>
              <a:t>Commercialization</a:t>
            </a:r>
            <a:r>
              <a:rPr lang="fi-FI" baseline="0" dirty="0"/>
              <a:t> </a:t>
            </a:r>
            <a:r>
              <a:rPr lang="fi-FI" baseline="0" dirty="0" err="1"/>
              <a:t>ecosystem</a:t>
            </a:r>
            <a:r>
              <a:rPr lang="fi-FI" baseline="0" dirty="0"/>
              <a:t> </a:t>
            </a:r>
            <a:r>
              <a:rPr lang="fi-FI" baseline="0" dirty="0" err="1"/>
              <a:t>aims</a:t>
            </a:r>
            <a:r>
              <a:rPr lang="fi-FI" baseline="0" dirty="0"/>
              <a:t> to </a:t>
            </a:r>
            <a:r>
              <a:rPr lang="fi-FI" baseline="0" dirty="0" err="1"/>
              <a:t>increase</a:t>
            </a:r>
            <a:r>
              <a:rPr lang="fi-FI" baseline="0" dirty="0"/>
              <a:t> </a:t>
            </a:r>
            <a:r>
              <a:rPr lang="fi-FI" baseline="0" dirty="0" err="1"/>
              <a:t>commercialization</a:t>
            </a:r>
            <a:r>
              <a:rPr lang="fi-FI" baseline="0" dirty="0"/>
              <a:t> of Oulu </a:t>
            </a:r>
            <a:r>
              <a:rPr lang="fi-FI" baseline="0" dirty="0" err="1"/>
              <a:t>region’s</a:t>
            </a:r>
            <a:r>
              <a:rPr lang="fi-FI" baseline="0" dirty="0"/>
              <a:t> </a:t>
            </a:r>
            <a:r>
              <a:rPr lang="fi-FI" baseline="0" dirty="0" err="1"/>
              <a:t>innovations</a:t>
            </a:r>
            <a:r>
              <a:rPr lang="fi-FI" baseline="0" dirty="0"/>
              <a:t>, </a:t>
            </a:r>
            <a:r>
              <a:rPr lang="fi-FI" baseline="0" dirty="0" err="1"/>
              <a:t>support</a:t>
            </a:r>
            <a:r>
              <a:rPr lang="fi-FI" baseline="0" dirty="0"/>
              <a:t> the </a:t>
            </a:r>
            <a:r>
              <a:rPr lang="fi-FI" baseline="0" dirty="0" err="1"/>
              <a:t>growth</a:t>
            </a:r>
            <a:r>
              <a:rPr lang="fi-FI" baseline="0" dirty="0"/>
              <a:t> of </a:t>
            </a:r>
            <a:r>
              <a:rPr lang="fi-FI" baseline="0" dirty="0" err="1"/>
              <a:t>startups</a:t>
            </a:r>
            <a:r>
              <a:rPr lang="fi-FI" baseline="0" dirty="0"/>
              <a:t>, </a:t>
            </a:r>
            <a:r>
              <a:rPr lang="fi-FI" baseline="0" dirty="0" err="1"/>
              <a:t>increase</a:t>
            </a:r>
            <a:r>
              <a:rPr lang="fi-FI" baseline="0" dirty="0"/>
              <a:t> </a:t>
            </a:r>
            <a:r>
              <a:rPr lang="fi-FI" baseline="0" dirty="0" err="1"/>
              <a:t>appreciation</a:t>
            </a:r>
            <a:r>
              <a:rPr lang="fi-FI" baseline="0" dirty="0"/>
              <a:t> for </a:t>
            </a:r>
            <a:r>
              <a:rPr lang="fi-FI" baseline="0" dirty="0" err="1"/>
              <a:t>marketing</a:t>
            </a:r>
            <a:r>
              <a:rPr lang="fi-FI" baseline="0" dirty="0"/>
              <a:t> and </a:t>
            </a:r>
            <a:r>
              <a:rPr lang="fi-FI" baseline="0" dirty="0" err="1"/>
              <a:t>sales</a:t>
            </a:r>
            <a:r>
              <a:rPr lang="fi-FI" baseline="0" dirty="0"/>
              <a:t> know-how, </a:t>
            </a:r>
            <a:r>
              <a:rPr lang="fi-FI" baseline="0" dirty="0" err="1"/>
              <a:t>network</a:t>
            </a:r>
            <a:r>
              <a:rPr lang="fi-FI" baseline="0" dirty="0"/>
              <a:t> </a:t>
            </a:r>
            <a:r>
              <a:rPr lang="fi-FI" baseline="0" dirty="0" err="1"/>
              <a:t>companies</a:t>
            </a:r>
            <a:r>
              <a:rPr lang="fi-FI" baseline="0" dirty="0"/>
              <a:t> and </a:t>
            </a:r>
            <a:r>
              <a:rPr lang="fi-FI" baseline="0" dirty="0" err="1"/>
              <a:t>Oulu’s</a:t>
            </a:r>
            <a:r>
              <a:rPr lang="fi-FI" baseline="0" dirty="0"/>
              <a:t> </a:t>
            </a:r>
            <a:r>
              <a:rPr lang="fi-FI" baseline="0" dirty="0" err="1"/>
              <a:t>ecosystems</a:t>
            </a:r>
            <a:r>
              <a:rPr lang="fi-FI" baseline="0" dirty="0"/>
              <a:t> </a:t>
            </a:r>
            <a:r>
              <a:rPr lang="fi-FI" baseline="0" dirty="0" err="1"/>
              <a:t>internationally</a:t>
            </a:r>
            <a:r>
              <a:rPr lang="fi-FI" baseline="0" dirty="0"/>
              <a:t>.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E365D-DD24-4DD1-9403-2C6814026A31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727076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b="1" baseline="0" dirty="0" err="1"/>
              <a:t>Agile</a:t>
            </a:r>
            <a:r>
              <a:rPr lang="fi-FI" b="1" baseline="0" dirty="0"/>
              <a:t> </a:t>
            </a:r>
            <a:r>
              <a:rPr lang="fi-FI" b="1" baseline="0" dirty="0" err="1"/>
              <a:t>Commercialization</a:t>
            </a:r>
            <a:r>
              <a:rPr lang="fi-FI" b="1" baseline="0" dirty="0"/>
              <a:t> </a:t>
            </a:r>
            <a:r>
              <a:rPr lang="fi-FI" b="1" baseline="0" dirty="0" err="1"/>
              <a:t>ecosystem’s</a:t>
            </a:r>
            <a:r>
              <a:rPr lang="fi-FI" b="1" baseline="0" dirty="0"/>
              <a:t> vision is </a:t>
            </a:r>
            <a:r>
              <a:rPr lang="fi-FI" b="1" baseline="0" dirty="0" err="1"/>
              <a:t>that</a:t>
            </a:r>
            <a:r>
              <a:rPr lang="fi-FI" b="1" baseline="0" dirty="0"/>
              <a:t> </a:t>
            </a:r>
            <a:r>
              <a:rPr lang="fi-FI" b="1" baseline="0" dirty="0" err="1"/>
              <a:t>by</a:t>
            </a:r>
            <a:r>
              <a:rPr lang="fi-FI" b="1" baseline="0" dirty="0"/>
              <a:t> 2025	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baseline="0" dirty="0"/>
              <a:t>Competence in Entrepreneurship and business is the focus of studies in Oulu and it has the most pro-entrepreneurship education in Northern Europe</a:t>
            </a:r>
            <a:endParaRPr lang="fi-FI" b="0" baseline="0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baseline="0" dirty="0"/>
              <a:t>Sales excellence is a spearhead in Oulu and has Finland’s best in sales know-how</a:t>
            </a:r>
            <a:endParaRPr lang="fi-FI" b="0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b="0" baseline="0" dirty="0" err="1"/>
              <a:t>We</a:t>
            </a:r>
            <a:r>
              <a:rPr lang="fi-FI" b="0" baseline="0" dirty="0"/>
              <a:t> </a:t>
            </a:r>
            <a:r>
              <a:rPr lang="fi-FI" b="0" baseline="0" dirty="0" err="1"/>
              <a:t>also</a:t>
            </a:r>
            <a:r>
              <a:rPr lang="fi-FI" b="0" baseline="0" dirty="0"/>
              <a:t> </a:t>
            </a:r>
            <a:r>
              <a:rPr lang="fi-FI" b="0" baseline="0" dirty="0" err="1"/>
              <a:t>have</a:t>
            </a:r>
            <a:r>
              <a:rPr lang="fi-FI" b="0" baseline="0" dirty="0"/>
              <a:t> d</a:t>
            </a:r>
            <a:r>
              <a:rPr lang="en-US" b="0" baseline="0" dirty="0" err="1"/>
              <a:t>iverse</a:t>
            </a:r>
            <a:r>
              <a:rPr lang="en-US" b="0" baseline="0" dirty="0"/>
              <a:t> startup development programs and Oulu is the best place for hi-tech startups in the North</a:t>
            </a:r>
            <a:endParaRPr lang="fi-FI" b="0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E365D-DD24-4DD1-9403-2C6814026A31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983215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dirty="0"/>
              <a:t>Oulu</a:t>
            </a:r>
            <a:r>
              <a:rPr lang="fi-FI" baseline="0" dirty="0"/>
              <a:t> is </a:t>
            </a:r>
            <a:r>
              <a:rPr lang="fi-FI" baseline="0" dirty="0" err="1"/>
              <a:t>more</a:t>
            </a:r>
            <a:r>
              <a:rPr lang="fi-FI" baseline="0" dirty="0"/>
              <a:t> </a:t>
            </a:r>
            <a:r>
              <a:rPr lang="fi-FI" baseline="0" dirty="0" err="1"/>
              <a:t>than</a:t>
            </a:r>
            <a:r>
              <a:rPr lang="fi-FI" baseline="0" dirty="0"/>
              <a:t> the </a:t>
            </a:r>
            <a:r>
              <a:rPr lang="fi-FI" baseline="0" dirty="0" err="1"/>
              <a:t>sum</a:t>
            </a:r>
            <a:r>
              <a:rPr lang="fi-FI" baseline="0" dirty="0"/>
              <a:t> of </a:t>
            </a:r>
            <a:r>
              <a:rPr lang="fi-FI" baseline="0" dirty="0" err="1"/>
              <a:t>its</a:t>
            </a:r>
            <a:r>
              <a:rPr lang="fi-FI" baseline="0" dirty="0"/>
              <a:t> </a:t>
            </a:r>
            <a:r>
              <a:rPr lang="fi-FI" baseline="0" dirty="0" err="1"/>
              <a:t>parts</a:t>
            </a:r>
            <a:r>
              <a:rPr lang="fi-FI" baseline="0" dirty="0"/>
              <a:t>.</a:t>
            </a:r>
            <a:endParaRPr lang="fi-FI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baseline="0" dirty="0" err="1"/>
              <a:t>OIA’s</a:t>
            </a:r>
            <a:r>
              <a:rPr lang="fi-FI" baseline="0" dirty="0"/>
              <a:t> </a:t>
            </a:r>
            <a:r>
              <a:rPr lang="fi-FI" baseline="0" dirty="0" err="1"/>
              <a:t>partners</a:t>
            </a:r>
            <a:r>
              <a:rPr lang="fi-FI" baseline="0" dirty="0"/>
              <a:t> and </a:t>
            </a:r>
            <a:r>
              <a:rPr lang="fi-FI" baseline="0" dirty="0" err="1"/>
              <a:t>ecosystems</a:t>
            </a:r>
            <a:r>
              <a:rPr lang="fi-FI" baseline="0" dirty="0"/>
              <a:t> </a:t>
            </a:r>
            <a:r>
              <a:rPr lang="fi-FI" baseline="0" dirty="0" err="1"/>
              <a:t>work</a:t>
            </a:r>
            <a:r>
              <a:rPr lang="fi-FI" baseline="0" dirty="0"/>
              <a:t> </a:t>
            </a:r>
            <a:r>
              <a:rPr lang="fi-FI" baseline="0" dirty="0" err="1"/>
              <a:t>together</a:t>
            </a:r>
            <a:r>
              <a:rPr lang="fi-FI" baseline="0" dirty="0"/>
              <a:t> for the </a:t>
            </a:r>
            <a:r>
              <a:rPr lang="fi-FI" baseline="0" dirty="0" err="1"/>
              <a:t>good</a:t>
            </a:r>
            <a:r>
              <a:rPr lang="fi-FI" baseline="0" dirty="0"/>
              <a:t> of the </a:t>
            </a:r>
            <a:r>
              <a:rPr lang="fi-FI" baseline="0" dirty="0" err="1"/>
              <a:t>region</a:t>
            </a:r>
            <a:r>
              <a:rPr lang="fi-FI" baseline="0" dirty="0"/>
              <a:t> and </a:t>
            </a:r>
            <a:r>
              <a:rPr lang="fi-FI" baseline="0" dirty="0" err="1"/>
              <a:t>are</a:t>
            </a:r>
            <a:r>
              <a:rPr lang="fi-FI" baseline="0" dirty="0"/>
              <a:t> a </a:t>
            </a:r>
            <a:r>
              <a:rPr lang="fi-FI" baseline="0" dirty="0" err="1"/>
              <a:t>gear</a:t>
            </a:r>
            <a:r>
              <a:rPr lang="fi-FI" baseline="0" dirty="0"/>
              <a:t> in the </a:t>
            </a:r>
            <a:r>
              <a:rPr lang="fi-FI" baseline="0" dirty="0" err="1"/>
              <a:t>innovation</a:t>
            </a:r>
            <a:r>
              <a:rPr lang="fi-FI" baseline="0" dirty="0"/>
              <a:t> </a:t>
            </a:r>
            <a:r>
              <a:rPr lang="fi-FI" baseline="0" dirty="0" err="1"/>
              <a:t>motor</a:t>
            </a:r>
            <a:r>
              <a:rPr lang="fi-FI" baseline="0" dirty="0"/>
              <a:t> of Oulu.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baseline="0" dirty="0" err="1"/>
              <a:t>Together</a:t>
            </a:r>
            <a:r>
              <a:rPr lang="fi-FI" baseline="0" dirty="0"/>
              <a:t> </a:t>
            </a:r>
            <a:r>
              <a:rPr lang="fi-FI" baseline="0" dirty="0" err="1"/>
              <a:t>we</a:t>
            </a:r>
            <a:r>
              <a:rPr lang="fi-FI" baseline="0" dirty="0"/>
              <a:t> </a:t>
            </a:r>
            <a:r>
              <a:rPr lang="fi-FI" baseline="0" dirty="0" err="1"/>
              <a:t>can</a:t>
            </a:r>
            <a:r>
              <a:rPr lang="fi-FI" baseline="0" dirty="0"/>
              <a:t> </a:t>
            </a:r>
            <a:r>
              <a:rPr lang="fi-FI" baseline="0" dirty="0" err="1"/>
              <a:t>achieve</a:t>
            </a:r>
            <a:r>
              <a:rPr lang="fi-FI" baseline="0" dirty="0"/>
              <a:t> </a:t>
            </a:r>
            <a:r>
              <a:rPr lang="fi-FI" baseline="0" dirty="0" err="1"/>
              <a:t>more</a:t>
            </a:r>
            <a:r>
              <a:rPr lang="fi-FI" baseline="0" dirty="0"/>
              <a:t> </a:t>
            </a:r>
            <a:r>
              <a:rPr lang="fi-FI" baseline="0" dirty="0" err="1"/>
              <a:t>than</a:t>
            </a:r>
            <a:r>
              <a:rPr lang="fi-FI" baseline="0" dirty="0"/>
              <a:t> as </a:t>
            </a:r>
            <a:r>
              <a:rPr lang="fi-FI" baseline="0" dirty="0" err="1"/>
              <a:t>individuals</a:t>
            </a:r>
            <a:r>
              <a:rPr lang="fi-FI" baseline="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baseline="0" dirty="0" err="1"/>
              <a:t>Everyone</a:t>
            </a:r>
            <a:r>
              <a:rPr lang="fi-FI" baseline="0" dirty="0"/>
              <a:t> is </a:t>
            </a:r>
            <a:r>
              <a:rPr lang="fi-FI" baseline="0" dirty="0" err="1"/>
              <a:t>welcome</a:t>
            </a:r>
            <a:r>
              <a:rPr lang="fi-FI" baseline="0" dirty="0"/>
              <a:t> to </a:t>
            </a:r>
            <a:r>
              <a:rPr lang="fi-FI" baseline="0" dirty="0" err="1"/>
              <a:t>co-create</a:t>
            </a:r>
            <a:r>
              <a:rPr lang="fi-FI" baseline="0" dirty="0"/>
              <a:t> the </a:t>
            </a:r>
            <a:r>
              <a:rPr lang="fi-FI" baseline="0" dirty="0" err="1"/>
              <a:t>future</a:t>
            </a:r>
            <a:r>
              <a:rPr lang="fi-FI" baseline="0" dirty="0"/>
              <a:t> with us.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CEC68-448B-4D16-B7A5-8D81456E23E2}" type="slidenum">
              <a:rPr lang="fi-FI" smtClean="0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946877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8" name="Shape 348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endParaRPr lang="fi-FI"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Shape 349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>
              <a:buClr>
                <a:prstClr val="black"/>
              </a:buClr>
              <a:buSzPct val="25000"/>
              <a:buFont typeface="Calibri"/>
              <a:buNone/>
            </a:pPr>
            <a:fld id="{00000000-1234-1234-1234-123412341234}" type="slidenum">
              <a:rPr lang="fi-FI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prstClr val="black"/>
                </a:buClr>
                <a:buSzPct val="25000"/>
                <a:buFont typeface="Calibri"/>
                <a:buNone/>
              </a:pPr>
              <a:t>16</a:t>
            </a:fld>
            <a:endParaRPr lang="fi-FI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6904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i-FI" baseline="0" dirty="0"/>
          </a:p>
          <a:p>
            <a:pPr marL="0" indent="0">
              <a:buFont typeface="Arial" panose="020B0604020202020204" pitchFamily="34" charset="0"/>
              <a:buNone/>
            </a:pPr>
            <a:endParaRPr lang="fi-FI" baseline="0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baseline="0" dirty="0"/>
              <a:t>Oulu </a:t>
            </a:r>
            <a:r>
              <a:rPr lang="fi-FI" baseline="0" dirty="0" err="1"/>
              <a:t>has</a:t>
            </a:r>
            <a:r>
              <a:rPr lang="fi-FI" baseline="0" dirty="0"/>
              <a:t> a long </a:t>
            </a:r>
            <a:r>
              <a:rPr lang="fi-FI" baseline="0" dirty="0" err="1"/>
              <a:t>history</a:t>
            </a:r>
            <a:r>
              <a:rPr lang="fi-FI" baseline="0" dirty="0"/>
              <a:t> in </a:t>
            </a:r>
            <a:r>
              <a:rPr lang="fi-FI" baseline="0" dirty="0" err="1"/>
              <a:t>cooperation</a:t>
            </a:r>
            <a:r>
              <a:rPr lang="fi-FI" baseline="0" dirty="0"/>
              <a:t>. Here, </a:t>
            </a:r>
            <a:r>
              <a:rPr lang="fi-FI" baseline="0" dirty="0" err="1"/>
              <a:t>you</a:t>
            </a:r>
            <a:r>
              <a:rPr lang="fi-FI" baseline="0" dirty="0"/>
              <a:t> </a:t>
            </a:r>
            <a:r>
              <a:rPr lang="fi-FI" baseline="0" dirty="0" err="1"/>
              <a:t>can</a:t>
            </a:r>
            <a:r>
              <a:rPr lang="fi-FI" baseline="0" dirty="0"/>
              <a:t> </a:t>
            </a:r>
            <a:r>
              <a:rPr lang="fi-FI" baseline="0" dirty="0" err="1"/>
              <a:t>easily</a:t>
            </a:r>
            <a:r>
              <a:rPr lang="fi-FI" baseline="0" dirty="0"/>
              <a:t> </a:t>
            </a:r>
            <a:r>
              <a:rPr lang="fi-FI" baseline="0" dirty="0" err="1"/>
              <a:t>go</a:t>
            </a:r>
            <a:r>
              <a:rPr lang="fi-FI" baseline="0" dirty="0"/>
              <a:t> </a:t>
            </a:r>
            <a:r>
              <a:rPr lang="fi-FI" baseline="0" dirty="0" err="1"/>
              <a:t>from</a:t>
            </a:r>
            <a:r>
              <a:rPr lang="fi-FI" baseline="0" dirty="0"/>
              <a:t> </a:t>
            </a:r>
            <a:r>
              <a:rPr lang="fi-FI" baseline="0" dirty="0" err="1"/>
              <a:t>one</a:t>
            </a:r>
            <a:r>
              <a:rPr lang="fi-FI" baseline="0" dirty="0"/>
              <a:t> </a:t>
            </a:r>
            <a:r>
              <a:rPr lang="fi-FI" baseline="0" dirty="0" err="1"/>
              <a:t>place</a:t>
            </a:r>
            <a:r>
              <a:rPr lang="fi-FI" baseline="0" dirty="0"/>
              <a:t> to </a:t>
            </a:r>
            <a:r>
              <a:rPr lang="fi-FI" baseline="0" dirty="0" err="1"/>
              <a:t>another</a:t>
            </a:r>
            <a:r>
              <a:rPr lang="fi-FI" baseline="0" dirty="0"/>
              <a:t> and </a:t>
            </a:r>
            <a:r>
              <a:rPr lang="fi-FI" baseline="0" dirty="0" err="1"/>
              <a:t>everyone</a:t>
            </a:r>
            <a:r>
              <a:rPr lang="fi-FI" baseline="0" dirty="0"/>
              <a:t> </a:t>
            </a:r>
            <a:r>
              <a:rPr lang="fi-FI" baseline="0" dirty="0" err="1"/>
              <a:t>knows</a:t>
            </a:r>
            <a:r>
              <a:rPr lang="fi-FI" baseline="0" dirty="0"/>
              <a:t> </a:t>
            </a:r>
            <a:r>
              <a:rPr lang="fi-FI" baseline="0" dirty="0" err="1"/>
              <a:t>each</a:t>
            </a:r>
            <a:r>
              <a:rPr lang="fi-FI" baseline="0" dirty="0"/>
              <a:t> </a:t>
            </a:r>
            <a:r>
              <a:rPr lang="fi-FI" baseline="0" dirty="0" err="1"/>
              <a:t>other</a:t>
            </a:r>
            <a:r>
              <a:rPr lang="fi-FI" baseline="0" dirty="0"/>
              <a:t>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baseline="0" dirty="0" err="1"/>
              <a:t>If</a:t>
            </a:r>
            <a:r>
              <a:rPr lang="fi-FI" baseline="0" dirty="0"/>
              <a:t> </a:t>
            </a:r>
            <a:r>
              <a:rPr lang="fi-FI" baseline="0" dirty="0" err="1"/>
              <a:t>you</a:t>
            </a:r>
            <a:r>
              <a:rPr lang="fi-FI" baseline="0" dirty="0"/>
              <a:t> </a:t>
            </a:r>
            <a:r>
              <a:rPr lang="fi-FI" baseline="0" dirty="0" err="1"/>
              <a:t>have</a:t>
            </a:r>
            <a:r>
              <a:rPr lang="fi-FI" baseline="0" dirty="0"/>
              <a:t> a </a:t>
            </a:r>
            <a:r>
              <a:rPr lang="fi-FI" baseline="0" dirty="0" err="1"/>
              <a:t>problem</a:t>
            </a:r>
            <a:r>
              <a:rPr lang="fi-FI" baseline="0" dirty="0"/>
              <a:t>, an idea, </a:t>
            </a:r>
            <a:r>
              <a:rPr lang="fi-FI" baseline="0" dirty="0" err="1"/>
              <a:t>or</a:t>
            </a:r>
            <a:r>
              <a:rPr lang="fi-FI" baseline="0" dirty="0"/>
              <a:t> a </a:t>
            </a:r>
            <a:r>
              <a:rPr lang="fi-FI" baseline="0" dirty="0" err="1"/>
              <a:t>solution</a:t>
            </a:r>
            <a:r>
              <a:rPr lang="fi-FI" baseline="0" dirty="0"/>
              <a:t>, </a:t>
            </a:r>
            <a:r>
              <a:rPr lang="fi-FI" baseline="0" dirty="0" err="1"/>
              <a:t>you</a:t>
            </a:r>
            <a:r>
              <a:rPr lang="fi-FI" baseline="0" dirty="0"/>
              <a:t> </a:t>
            </a:r>
            <a:r>
              <a:rPr lang="fi-FI" baseline="0" dirty="0" err="1"/>
              <a:t>can</a:t>
            </a:r>
            <a:r>
              <a:rPr lang="fi-FI" baseline="0" dirty="0"/>
              <a:t> </a:t>
            </a:r>
            <a:r>
              <a:rPr lang="fi-FI" baseline="0" dirty="0" err="1"/>
              <a:t>easily</a:t>
            </a:r>
            <a:r>
              <a:rPr lang="fi-FI" baseline="0" dirty="0"/>
              <a:t> </a:t>
            </a:r>
            <a:r>
              <a:rPr lang="fi-FI" baseline="0" dirty="0" err="1"/>
              <a:t>call</a:t>
            </a:r>
            <a:r>
              <a:rPr lang="fi-FI" baseline="0" dirty="0"/>
              <a:t> </a:t>
            </a:r>
            <a:r>
              <a:rPr lang="fi-FI" baseline="0" dirty="0" err="1"/>
              <a:t>anyone</a:t>
            </a:r>
            <a:r>
              <a:rPr lang="fi-FI" baseline="0" dirty="0"/>
              <a:t> and </a:t>
            </a:r>
            <a:r>
              <a:rPr lang="fi-FI" baseline="0" dirty="0" err="1"/>
              <a:t>ask</a:t>
            </a:r>
            <a:r>
              <a:rPr lang="fi-FI" baseline="0" dirty="0"/>
              <a:t> for help.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baseline="0" dirty="0" err="1"/>
              <a:t>You</a:t>
            </a:r>
            <a:r>
              <a:rPr lang="fi-FI" baseline="0" dirty="0"/>
              <a:t> </a:t>
            </a:r>
            <a:r>
              <a:rPr lang="fi-FI" baseline="0" dirty="0" err="1"/>
              <a:t>can</a:t>
            </a:r>
            <a:r>
              <a:rPr lang="fi-FI" baseline="0" dirty="0"/>
              <a:t> </a:t>
            </a:r>
            <a:r>
              <a:rPr lang="fi-FI" baseline="0" dirty="0" err="1"/>
              <a:t>also</a:t>
            </a:r>
            <a:r>
              <a:rPr lang="fi-FI" baseline="0" dirty="0"/>
              <a:t> </a:t>
            </a:r>
            <a:r>
              <a:rPr lang="fi-FI" baseline="0" dirty="0" err="1"/>
              <a:t>find</a:t>
            </a:r>
            <a:r>
              <a:rPr lang="fi-FI" baseline="0" dirty="0"/>
              <a:t> the help </a:t>
            </a:r>
            <a:r>
              <a:rPr lang="fi-FI" baseline="0" dirty="0" err="1"/>
              <a:t>you</a:t>
            </a:r>
            <a:r>
              <a:rPr lang="fi-FI" baseline="0" dirty="0"/>
              <a:t> </a:t>
            </a:r>
            <a:r>
              <a:rPr lang="fi-FI" baseline="0" dirty="0" err="1"/>
              <a:t>need</a:t>
            </a:r>
            <a:r>
              <a:rPr lang="fi-FI" baseline="0" dirty="0"/>
              <a:t> </a:t>
            </a:r>
            <a:r>
              <a:rPr lang="fi-FI" baseline="0" dirty="0" err="1"/>
              <a:t>from</a:t>
            </a:r>
            <a:r>
              <a:rPr lang="fi-FI" baseline="0" dirty="0"/>
              <a:t> the </a:t>
            </a:r>
            <a:r>
              <a:rPr lang="fi-FI" baseline="0" dirty="0" err="1"/>
              <a:t>networks</a:t>
            </a:r>
            <a:r>
              <a:rPr lang="fi-FI" baseline="0" dirty="0"/>
              <a:t> of Oulu </a:t>
            </a:r>
            <a:r>
              <a:rPr lang="fi-FI" baseline="0" dirty="0" err="1"/>
              <a:t>Innovation</a:t>
            </a:r>
            <a:r>
              <a:rPr lang="fi-FI" baseline="0" dirty="0"/>
              <a:t> Alliance.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baseline="0" dirty="0"/>
              <a:t>OIA is a </a:t>
            </a:r>
            <a:r>
              <a:rPr lang="fi-FI" baseline="0" dirty="0" err="1"/>
              <a:t>community</a:t>
            </a:r>
            <a:r>
              <a:rPr lang="fi-FI" baseline="0" dirty="0"/>
              <a:t> </a:t>
            </a:r>
            <a:r>
              <a:rPr lang="fi-FI" baseline="0" dirty="0" err="1"/>
              <a:t>formed</a:t>
            </a:r>
            <a:r>
              <a:rPr lang="fi-FI" baseline="0" dirty="0"/>
              <a:t> </a:t>
            </a:r>
            <a:r>
              <a:rPr lang="fi-FI" baseline="0" dirty="0" err="1"/>
              <a:t>by</a:t>
            </a:r>
            <a:r>
              <a:rPr lang="fi-FI" baseline="0" dirty="0"/>
              <a:t> </a:t>
            </a:r>
            <a:r>
              <a:rPr lang="fi-FI" baseline="0" dirty="0" err="1"/>
              <a:t>eight</a:t>
            </a:r>
            <a:r>
              <a:rPr lang="fi-FI" baseline="0" dirty="0"/>
              <a:t> </a:t>
            </a:r>
            <a:r>
              <a:rPr lang="fi-FI" baseline="0" dirty="0" err="1"/>
              <a:t>partners</a:t>
            </a:r>
            <a:r>
              <a:rPr lang="fi-FI" baseline="0" dirty="0"/>
              <a:t>, and a </a:t>
            </a:r>
            <a:r>
              <a:rPr lang="fi-FI" baseline="0" dirty="0" err="1"/>
              <a:t>mode</a:t>
            </a:r>
            <a:r>
              <a:rPr lang="fi-FI" baseline="0" dirty="0"/>
              <a:t> of </a:t>
            </a:r>
            <a:r>
              <a:rPr lang="fi-FI" baseline="0" dirty="0" err="1"/>
              <a:t>interorganizational</a:t>
            </a:r>
            <a:r>
              <a:rPr lang="fi-FI" baseline="0" dirty="0"/>
              <a:t> </a:t>
            </a:r>
            <a:r>
              <a:rPr lang="fi-FI" baseline="0" dirty="0" err="1"/>
              <a:t>cooperation</a:t>
            </a:r>
            <a:endParaRPr lang="fi-FI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baseline="0" dirty="0"/>
              <a:t>OIA is </a:t>
            </a:r>
            <a:r>
              <a:rPr lang="fi-FI" baseline="0" dirty="0" err="1"/>
              <a:t>formed</a:t>
            </a:r>
            <a:r>
              <a:rPr lang="fi-FI" baseline="0" dirty="0"/>
              <a:t> </a:t>
            </a:r>
            <a:r>
              <a:rPr lang="fi-FI" baseline="0" dirty="0" err="1"/>
              <a:t>by</a:t>
            </a:r>
            <a:r>
              <a:rPr lang="fi-FI" baseline="0" dirty="0"/>
              <a:t> the City of Oulu, </a:t>
            </a:r>
            <a:r>
              <a:rPr lang="fi-FI" baseline="0" dirty="0" err="1"/>
              <a:t>University</a:t>
            </a:r>
            <a:r>
              <a:rPr lang="fi-FI" baseline="0" dirty="0"/>
              <a:t> of Oulu, Oulu </a:t>
            </a:r>
            <a:r>
              <a:rPr lang="fi-FI" baseline="0" dirty="0" err="1"/>
              <a:t>University</a:t>
            </a:r>
            <a:r>
              <a:rPr lang="fi-FI" baseline="0" dirty="0"/>
              <a:t> of </a:t>
            </a:r>
            <a:r>
              <a:rPr lang="fi-FI" baseline="0" dirty="0" err="1"/>
              <a:t>Applied</a:t>
            </a:r>
            <a:r>
              <a:rPr lang="fi-FI" baseline="0" dirty="0"/>
              <a:t> Sciences (</a:t>
            </a:r>
            <a:r>
              <a:rPr lang="fi-FI" baseline="0" dirty="0" err="1"/>
              <a:t>Oamk</a:t>
            </a:r>
            <a:r>
              <a:rPr lang="fi-FI" baseline="0" dirty="0"/>
              <a:t>), the Oulu </a:t>
            </a:r>
            <a:r>
              <a:rPr lang="fi-FI" baseline="0" dirty="0" err="1"/>
              <a:t>Region</a:t>
            </a:r>
            <a:r>
              <a:rPr lang="fi-FI" baseline="0" dirty="0"/>
              <a:t> </a:t>
            </a:r>
            <a:r>
              <a:rPr lang="fi-FI" baseline="0" dirty="0" err="1"/>
              <a:t>Joint</a:t>
            </a:r>
            <a:r>
              <a:rPr lang="fi-FI" baseline="0" dirty="0"/>
              <a:t> </a:t>
            </a:r>
            <a:r>
              <a:rPr lang="fi-FI" baseline="0" dirty="0" err="1"/>
              <a:t>Authority</a:t>
            </a:r>
            <a:r>
              <a:rPr lang="fi-FI" baseline="0" dirty="0"/>
              <a:t> for </a:t>
            </a:r>
            <a:r>
              <a:rPr lang="fi-FI" baseline="0" dirty="0" err="1"/>
              <a:t>Education</a:t>
            </a:r>
            <a:r>
              <a:rPr lang="fi-FI" baseline="0" dirty="0"/>
              <a:t> (OSEKK), Oulu </a:t>
            </a:r>
            <a:r>
              <a:rPr lang="fi-FI" baseline="0" dirty="0" err="1"/>
              <a:t>University</a:t>
            </a:r>
            <a:r>
              <a:rPr lang="fi-FI" baseline="0" dirty="0"/>
              <a:t> </a:t>
            </a:r>
            <a:r>
              <a:rPr lang="fi-FI" baseline="0" dirty="0" err="1"/>
              <a:t>Hospital</a:t>
            </a:r>
            <a:r>
              <a:rPr lang="fi-FI" baseline="0" dirty="0"/>
              <a:t> (OYS), VTT </a:t>
            </a:r>
            <a:r>
              <a:rPr lang="fi-FI" baseline="0" dirty="0" err="1"/>
              <a:t>Tecnical</a:t>
            </a:r>
            <a:r>
              <a:rPr lang="fi-FI" baseline="0" dirty="0"/>
              <a:t> </a:t>
            </a:r>
            <a:r>
              <a:rPr lang="fi-FI" baseline="0" dirty="0" err="1"/>
              <a:t>Research</a:t>
            </a:r>
            <a:r>
              <a:rPr lang="fi-FI" baseline="0" dirty="0"/>
              <a:t> Centre of Finland Ltd., Technopolis </a:t>
            </a:r>
            <a:r>
              <a:rPr lang="fi-FI" baseline="0" dirty="0" err="1"/>
              <a:t>Plc</a:t>
            </a:r>
            <a:r>
              <a:rPr lang="fi-FI" baseline="0" dirty="0"/>
              <a:t>., and Natural Resources Institute Finland (Luke)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i-FI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EB3D66-E848-4662-8D8E-8DFEC6077DF9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47807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fi-FI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/>
              <a:t>OIA is a </a:t>
            </a:r>
            <a:r>
              <a:rPr lang="fi-FI" dirty="0" err="1"/>
              <a:t>cooperative</a:t>
            </a:r>
            <a:r>
              <a:rPr lang="fi-FI" baseline="0" dirty="0"/>
              <a:t> </a:t>
            </a:r>
            <a:r>
              <a:rPr lang="fi-FI" baseline="0" dirty="0" err="1"/>
              <a:t>community</a:t>
            </a:r>
            <a:r>
              <a:rPr lang="fi-FI" baseline="0" dirty="0"/>
              <a:t> </a:t>
            </a:r>
            <a:r>
              <a:rPr lang="fi-FI" baseline="0" dirty="0" err="1"/>
              <a:t>that</a:t>
            </a:r>
            <a:r>
              <a:rPr lang="fi-FI" baseline="0" dirty="0"/>
              <a:t> </a:t>
            </a:r>
            <a:r>
              <a:rPr lang="fi-FI" baseline="0" dirty="0" err="1"/>
              <a:t>unites</a:t>
            </a:r>
            <a:r>
              <a:rPr lang="fi-FI" baseline="0" dirty="0"/>
              <a:t> science, </a:t>
            </a:r>
            <a:r>
              <a:rPr lang="fi-FI" baseline="0" dirty="0" err="1"/>
              <a:t>research</a:t>
            </a:r>
            <a:r>
              <a:rPr lang="fi-FI" baseline="0" dirty="0"/>
              <a:t>, and business </a:t>
            </a:r>
            <a:r>
              <a:rPr lang="fi-FI" baseline="0" dirty="0" err="1"/>
              <a:t>that</a:t>
            </a:r>
            <a:r>
              <a:rPr lang="fi-FI" baseline="0" dirty="0"/>
              <a:t> </a:t>
            </a:r>
            <a:r>
              <a:rPr lang="fi-FI" baseline="0" dirty="0" err="1"/>
              <a:t>helps</a:t>
            </a:r>
            <a:r>
              <a:rPr lang="fi-FI" baseline="0" dirty="0"/>
              <a:t> </a:t>
            </a:r>
            <a:r>
              <a:rPr lang="fi-FI" baseline="0" dirty="0" err="1"/>
              <a:t>form</a:t>
            </a:r>
            <a:r>
              <a:rPr lang="fi-FI" baseline="0" dirty="0"/>
              <a:t> business and </a:t>
            </a:r>
            <a:r>
              <a:rPr lang="fi-FI" baseline="0" dirty="0" err="1"/>
              <a:t>jobs</a:t>
            </a:r>
            <a:r>
              <a:rPr lang="fi-FI" baseline="0" dirty="0"/>
              <a:t> out of </a:t>
            </a:r>
            <a:r>
              <a:rPr lang="fi-FI" baseline="0" dirty="0" err="1"/>
              <a:t>research</a:t>
            </a:r>
            <a:r>
              <a:rPr lang="fi-FI" baseline="0" dirty="0"/>
              <a:t> and </a:t>
            </a:r>
            <a:r>
              <a:rPr lang="fi-FI" baseline="0" dirty="0" err="1"/>
              <a:t>innovations</a:t>
            </a:r>
            <a:r>
              <a:rPr lang="fi-FI" baseline="0" dirty="0"/>
              <a:t>.</a:t>
            </a:r>
            <a:endParaRPr lang="fi-FI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 err="1"/>
              <a:t>You</a:t>
            </a:r>
            <a:r>
              <a:rPr lang="fi-FI" dirty="0"/>
              <a:t> </a:t>
            </a:r>
            <a:r>
              <a:rPr lang="fi-FI" dirty="0" err="1"/>
              <a:t>can</a:t>
            </a:r>
            <a:r>
              <a:rPr lang="fi-FI" dirty="0"/>
              <a:t> </a:t>
            </a:r>
            <a:r>
              <a:rPr lang="fi-FI" dirty="0" err="1"/>
              <a:t>find</a:t>
            </a:r>
            <a:r>
              <a:rPr lang="fi-FI" dirty="0"/>
              <a:t> the </a:t>
            </a:r>
            <a:r>
              <a:rPr lang="fi-FI" dirty="0" err="1"/>
              <a:t>very</a:t>
            </a:r>
            <a:r>
              <a:rPr lang="fi-FI" baseline="0" dirty="0"/>
              <a:t> </a:t>
            </a:r>
            <a:r>
              <a:rPr lang="fi-FI" baseline="0" dirty="0" err="1"/>
              <a:t>cutting</a:t>
            </a:r>
            <a:r>
              <a:rPr lang="fi-FI" baseline="0" dirty="0"/>
              <a:t> </a:t>
            </a:r>
            <a:r>
              <a:rPr lang="fi-FI" baseline="0" dirty="0" err="1"/>
              <a:t>edge</a:t>
            </a:r>
            <a:r>
              <a:rPr lang="fi-FI" baseline="0" dirty="0"/>
              <a:t> know-how and </a:t>
            </a:r>
            <a:r>
              <a:rPr lang="fi-FI" baseline="0" dirty="0" err="1"/>
              <a:t>networks</a:t>
            </a:r>
            <a:r>
              <a:rPr lang="fi-FI" baseline="0" dirty="0"/>
              <a:t> in </a:t>
            </a:r>
            <a:r>
              <a:rPr lang="fi-FI" baseline="0" dirty="0" err="1"/>
              <a:t>commercialization</a:t>
            </a:r>
            <a:r>
              <a:rPr lang="fi-FI" baseline="0" dirty="0"/>
              <a:t>, </a:t>
            </a:r>
            <a:r>
              <a:rPr lang="fi-FI" baseline="0" dirty="0" err="1"/>
              <a:t>health</a:t>
            </a:r>
            <a:r>
              <a:rPr lang="fi-FI" baseline="0" dirty="0"/>
              <a:t>, </a:t>
            </a:r>
            <a:r>
              <a:rPr lang="fi-FI" baseline="0" dirty="0" err="1"/>
              <a:t>industry</a:t>
            </a:r>
            <a:r>
              <a:rPr lang="fi-FI" baseline="0" dirty="0"/>
              <a:t>, </a:t>
            </a:r>
            <a:r>
              <a:rPr lang="fi-FI" baseline="0" dirty="0" err="1"/>
              <a:t>developing</a:t>
            </a:r>
            <a:r>
              <a:rPr lang="fi-FI" baseline="0" dirty="0"/>
              <a:t> city </a:t>
            </a:r>
            <a:r>
              <a:rPr lang="fi-FI" baseline="0" dirty="0" err="1"/>
              <a:t>attraction</a:t>
            </a:r>
            <a:r>
              <a:rPr lang="fi-FI" baseline="0" dirty="0"/>
              <a:t>, ICT and </a:t>
            </a:r>
            <a:r>
              <a:rPr lang="fi-FI" baseline="0" dirty="0" err="1"/>
              <a:t>digitalization</a:t>
            </a:r>
            <a:endParaRPr lang="fi-FI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baseline="0" dirty="0" err="1"/>
              <a:t>They</a:t>
            </a:r>
            <a:r>
              <a:rPr lang="fi-FI" baseline="0" dirty="0"/>
              <a:t> </a:t>
            </a:r>
            <a:r>
              <a:rPr lang="fi-FI" baseline="0" dirty="0" err="1"/>
              <a:t>aim</a:t>
            </a:r>
            <a:r>
              <a:rPr lang="fi-FI" baseline="0" dirty="0"/>
              <a:t> to </a:t>
            </a:r>
            <a:r>
              <a:rPr lang="fi-FI" baseline="0" dirty="0" err="1"/>
              <a:t>advance</a:t>
            </a:r>
            <a:r>
              <a:rPr lang="fi-FI" baseline="0" dirty="0"/>
              <a:t> </a:t>
            </a:r>
            <a:r>
              <a:rPr lang="fi-FI" baseline="0" dirty="0" err="1"/>
              <a:t>their</a:t>
            </a:r>
            <a:r>
              <a:rPr lang="fi-FI" baseline="0" dirty="0"/>
              <a:t> </a:t>
            </a:r>
            <a:r>
              <a:rPr lang="fi-FI" baseline="0" dirty="0" err="1"/>
              <a:t>sectors</a:t>
            </a:r>
            <a:r>
              <a:rPr lang="fi-FI" baseline="0" dirty="0"/>
              <a:t> in Oulu as </a:t>
            </a:r>
            <a:r>
              <a:rPr lang="fi-FI" baseline="0" dirty="0" err="1"/>
              <a:t>well</a:t>
            </a:r>
            <a:r>
              <a:rPr lang="fi-FI" baseline="0" dirty="0"/>
              <a:t> as </a:t>
            </a:r>
            <a:r>
              <a:rPr lang="fi-FI" baseline="0" dirty="0" err="1"/>
              <a:t>find</a:t>
            </a:r>
            <a:r>
              <a:rPr lang="fi-FI" baseline="0" dirty="0"/>
              <a:t> and </a:t>
            </a:r>
            <a:r>
              <a:rPr lang="fi-FI" baseline="0" dirty="0" err="1"/>
              <a:t>utilize</a:t>
            </a:r>
            <a:r>
              <a:rPr lang="fi-FI" baseline="0" dirty="0"/>
              <a:t> </a:t>
            </a:r>
            <a:r>
              <a:rPr lang="fi-FI" baseline="0" dirty="0" err="1"/>
              <a:t>synergy</a:t>
            </a:r>
            <a:r>
              <a:rPr lang="fi-FI" baseline="0" dirty="0"/>
              <a:t> </a:t>
            </a:r>
            <a:r>
              <a:rPr lang="fi-FI" baseline="0" dirty="0" err="1"/>
              <a:t>advantages</a:t>
            </a:r>
            <a:r>
              <a:rPr lang="fi-FI" baseline="0" dirty="0"/>
              <a:t>.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E365D-DD24-4DD1-9403-2C6814026A31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35391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b="0" dirty="0"/>
              <a:t>Oulu </a:t>
            </a:r>
            <a:r>
              <a:rPr lang="fi-FI" b="0" dirty="0" err="1"/>
              <a:t>Innovation</a:t>
            </a:r>
            <a:r>
              <a:rPr lang="fi-FI" b="0" baseline="0" dirty="0"/>
              <a:t> Alliance </a:t>
            </a:r>
            <a:r>
              <a:rPr lang="fi-FI" b="0" baseline="0" dirty="0" err="1"/>
              <a:t>has</a:t>
            </a:r>
            <a:r>
              <a:rPr lang="fi-FI" b="0" baseline="0" dirty="0"/>
              <a:t> </a:t>
            </a:r>
            <a:r>
              <a:rPr lang="fi-FI" b="0" baseline="0" dirty="0" err="1"/>
              <a:t>focused</a:t>
            </a:r>
            <a:r>
              <a:rPr lang="fi-FI" b="0" baseline="0" dirty="0"/>
              <a:t> </a:t>
            </a:r>
            <a:r>
              <a:rPr lang="fi-FI" b="0" baseline="0" dirty="0" err="1"/>
              <a:t>its</a:t>
            </a:r>
            <a:r>
              <a:rPr lang="fi-FI" b="0" baseline="0" dirty="0"/>
              <a:t> </a:t>
            </a:r>
            <a:r>
              <a:rPr lang="fi-FI" b="0" baseline="0" dirty="0" err="1"/>
              <a:t>efforts</a:t>
            </a:r>
            <a:r>
              <a:rPr lang="fi-FI" b="0" baseline="0" dirty="0"/>
              <a:t> into </a:t>
            </a:r>
            <a:r>
              <a:rPr lang="fi-FI" b="0" baseline="0" dirty="0" err="1"/>
              <a:t>five</a:t>
            </a:r>
            <a:r>
              <a:rPr lang="fi-FI" b="0" baseline="0" dirty="0"/>
              <a:t> </a:t>
            </a:r>
            <a:r>
              <a:rPr lang="fi-FI" b="0" baseline="0" dirty="0" err="1"/>
              <a:t>distinct</a:t>
            </a:r>
            <a:r>
              <a:rPr lang="fi-FI" b="0" baseline="0" dirty="0"/>
              <a:t> </a:t>
            </a:r>
            <a:r>
              <a:rPr lang="fi-FI" b="0" baseline="0" dirty="0" err="1"/>
              <a:t>ecosystems</a:t>
            </a:r>
            <a:r>
              <a:rPr lang="fi-FI" b="0" baseline="0" dirty="0"/>
              <a:t>, </a:t>
            </a:r>
            <a:r>
              <a:rPr lang="fi-FI" b="0" baseline="0" dirty="0" err="1"/>
              <a:t>each</a:t>
            </a:r>
            <a:r>
              <a:rPr lang="fi-FI" b="0" baseline="0" dirty="0"/>
              <a:t> </a:t>
            </a:r>
            <a:r>
              <a:rPr lang="fi-FI" b="0" baseline="0" dirty="0" err="1"/>
              <a:t>functioning</a:t>
            </a:r>
            <a:r>
              <a:rPr lang="fi-FI" b="0" baseline="0" dirty="0"/>
              <a:t> as a </a:t>
            </a:r>
            <a:r>
              <a:rPr lang="fi-FI" b="0" baseline="0" dirty="0" err="1"/>
              <a:t>network</a:t>
            </a:r>
            <a:r>
              <a:rPr lang="fi-FI" b="0" baseline="0" dirty="0"/>
              <a:t> of the </a:t>
            </a:r>
            <a:r>
              <a:rPr lang="fi-FI" b="0" baseline="0" dirty="0" err="1"/>
              <a:t>best</a:t>
            </a:r>
            <a:r>
              <a:rPr lang="fi-FI" b="0" baseline="0" dirty="0"/>
              <a:t> </a:t>
            </a:r>
            <a:r>
              <a:rPr lang="fi-FI" b="0" baseline="0" dirty="0" err="1"/>
              <a:t>talent</a:t>
            </a:r>
            <a:r>
              <a:rPr lang="fi-FI" b="0" baseline="0" dirty="0"/>
              <a:t> in </a:t>
            </a:r>
            <a:r>
              <a:rPr lang="fi-FI" b="0" baseline="0" dirty="0" err="1"/>
              <a:t>their</a:t>
            </a:r>
            <a:r>
              <a:rPr lang="fi-FI" b="0" baseline="0" dirty="0"/>
              <a:t> </a:t>
            </a:r>
            <a:r>
              <a:rPr lang="fi-FI" b="0" baseline="0" dirty="0" err="1"/>
              <a:t>field</a:t>
            </a:r>
            <a:r>
              <a:rPr lang="fi-FI" b="0" baseline="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b="0" baseline="0" dirty="0" err="1"/>
              <a:t>They</a:t>
            </a:r>
            <a:r>
              <a:rPr lang="fi-FI" b="0" baseline="0" dirty="0"/>
              <a:t> </a:t>
            </a:r>
            <a:r>
              <a:rPr lang="fi-FI" b="0" baseline="0" dirty="0" err="1"/>
              <a:t>also</a:t>
            </a:r>
            <a:r>
              <a:rPr lang="fi-FI" b="0" baseline="0" dirty="0"/>
              <a:t> </a:t>
            </a:r>
            <a:r>
              <a:rPr lang="fi-FI" b="0" baseline="0" dirty="0" err="1"/>
              <a:t>have</a:t>
            </a:r>
            <a:r>
              <a:rPr lang="fi-FI" b="0" baseline="0" dirty="0"/>
              <a:t> </a:t>
            </a:r>
            <a:r>
              <a:rPr lang="fi-FI" b="0" baseline="0" dirty="0" err="1"/>
              <a:t>cross-sectional</a:t>
            </a:r>
            <a:r>
              <a:rPr lang="fi-FI" b="0" baseline="0" dirty="0"/>
              <a:t> </a:t>
            </a:r>
            <a:r>
              <a:rPr lang="fi-FI" b="0" baseline="0" dirty="0" err="1"/>
              <a:t>cooperation</a:t>
            </a:r>
            <a:r>
              <a:rPr lang="fi-FI" b="0" baseline="0" dirty="0"/>
              <a:t>, </a:t>
            </a:r>
            <a:r>
              <a:rPr lang="fi-FI" b="0" baseline="0" dirty="0" err="1"/>
              <a:t>thus</a:t>
            </a:r>
            <a:r>
              <a:rPr lang="fi-FI" b="0" baseline="0" dirty="0"/>
              <a:t> </a:t>
            </a:r>
            <a:r>
              <a:rPr lang="fi-FI" b="0" baseline="0" dirty="0" err="1"/>
              <a:t>making</a:t>
            </a:r>
            <a:r>
              <a:rPr lang="fi-FI" b="0" baseline="0" dirty="0"/>
              <a:t> the </a:t>
            </a:r>
            <a:r>
              <a:rPr lang="fi-FI" b="0" baseline="0" dirty="0" err="1"/>
              <a:t>most</a:t>
            </a:r>
            <a:r>
              <a:rPr lang="fi-FI" b="0" baseline="0" dirty="0"/>
              <a:t> out of the </a:t>
            </a:r>
            <a:r>
              <a:rPr lang="fi-FI" b="0" baseline="0" dirty="0" err="1"/>
              <a:t>synergy</a:t>
            </a:r>
            <a:r>
              <a:rPr lang="fi-FI" b="0" baseline="0" dirty="0"/>
              <a:t> </a:t>
            </a:r>
            <a:r>
              <a:rPr lang="fi-FI" b="0" baseline="0" dirty="0" err="1"/>
              <a:t>that</a:t>
            </a:r>
            <a:r>
              <a:rPr lang="fi-FI" b="0" baseline="0" dirty="0"/>
              <a:t> is </a:t>
            </a:r>
            <a:r>
              <a:rPr lang="fi-FI" b="0" baseline="0" dirty="0" err="1"/>
              <a:t>formed</a:t>
            </a:r>
            <a:r>
              <a:rPr lang="fi-FI" b="0" baseline="0" dirty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b="0" baseline="0" dirty="0" err="1"/>
              <a:t>All</a:t>
            </a:r>
            <a:r>
              <a:rPr lang="fi-FI" b="0" baseline="0" dirty="0"/>
              <a:t> in </a:t>
            </a:r>
            <a:r>
              <a:rPr lang="fi-FI" b="0" baseline="0" dirty="0" err="1"/>
              <a:t>all</a:t>
            </a:r>
            <a:r>
              <a:rPr lang="fi-FI" b="0" baseline="0" dirty="0"/>
              <a:t>, </a:t>
            </a:r>
            <a:r>
              <a:rPr lang="fi-FI" b="0" baseline="0" dirty="0" err="1"/>
              <a:t>each</a:t>
            </a:r>
            <a:r>
              <a:rPr lang="fi-FI" b="0" baseline="0" dirty="0"/>
              <a:t> </a:t>
            </a:r>
            <a:r>
              <a:rPr lang="fi-FI" b="0" baseline="0" dirty="0" err="1"/>
              <a:t>ecosystem</a:t>
            </a:r>
            <a:r>
              <a:rPr lang="fi-FI" b="0" baseline="0" dirty="0"/>
              <a:t> </a:t>
            </a:r>
            <a:r>
              <a:rPr lang="fi-FI" b="0" baseline="0" dirty="0" err="1"/>
              <a:t>has</a:t>
            </a:r>
            <a:r>
              <a:rPr lang="fi-FI" b="0" baseline="0" dirty="0"/>
              <a:t> </a:t>
            </a:r>
            <a:r>
              <a:rPr lang="fi-FI" b="0" baseline="0" dirty="0" err="1"/>
              <a:t>their</a:t>
            </a:r>
            <a:r>
              <a:rPr lang="fi-FI" b="0" baseline="0" dirty="0"/>
              <a:t> </a:t>
            </a:r>
            <a:r>
              <a:rPr lang="fi-FI" b="0" baseline="0" dirty="0" err="1"/>
              <a:t>own</a:t>
            </a:r>
            <a:r>
              <a:rPr lang="fi-FI" b="0" baseline="0" dirty="0"/>
              <a:t> </a:t>
            </a:r>
            <a:r>
              <a:rPr lang="fi-FI" b="0" baseline="0" dirty="0" err="1"/>
              <a:t>part</a:t>
            </a:r>
            <a:r>
              <a:rPr lang="fi-FI" b="0" baseline="0" dirty="0"/>
              <a:t> to play in </a:t>
            </a:r>
            <a:r>
              <a:rPr lang="fi-FI" b="0" baseline="0" dirty="0" err="1"/>
              <a:t>making</a:t>
            </a:r>
            <a:r>
              <a:rPr lang="fi-FI" b="0" baseline="0" dirty="0"/>
              <a:t> Oulu the </a:t>
            </a:r>
            <a:r>
              <a:rPr lang="fi-FI" b="0" baseline="0" dirty="0" err="1"/>
              <a:t>fastest</a:t>
            </a:r>
            <a:r>
              <a:rPr lang="fi-FI" b="0" baseline="0" dirty="0"/>
              <a:t> </a:t>
            </a:r>
            <a:r>
              <a:rPr lang="fi-FI" b="0" baseline="0" dirty="0" err="1"/>
              <a:t>growing</a:t>
            </a:r>
            <a:r>
              <a:rPr lang="fi-FI" b="0" baseline="0" dirty="0"/>
              <a:t> city </a:t>
            </a:r>
            <a:r>
              <a:rPr lang="fi-FI" b="0" baseline="0" dirty="0" err="1"/>
              <a:t>region</a:t>
            </a:r>
            <a:r>
              <a:rPr lang="fi-FI" b="0" baseline="0" dirty="0"/>
              <a:t> in Finland and top </a:t>
            </a:r>
            <a:r>
              <a:rPr lang="fi-FI" b="0" baseline="0" dirty="0" err="1"/>
              <a:t>notch</a:t>
            </a:r>
            <a:r>
              <a:rPr lang="fi-FI" b="0" baseline="0" dirty="0"/>
              <a:t> </a:t>
            </a:r>
            <a:r>
              <a:rPr lang="fi-FI" b="0" baseline="0" dirty="0" err="1"/>
              <a:t>location</a:t>
            </a:r>
            <a:r>
              <a:rPr lang="fi-FI" b="0" baseline="0" dirty="0"/>
              <a:t> for new business </a:t>
            </a:r>
            <a:r>
              <a:rPr lang="fi-FI" b="0" baseline="0" dirty="0" err="1"/>
              <a:t>ventures</a:t>
            </a:r>
            <a:r>
              <a:rPr lang="fi-FI" b="0" baseline="0" dirty="0"/>
              <a:t> and </a:t>
            </a:r>
            <a:r>
              <a:rPr lang="fi-FI" b="0" baseline="0" dirty="0" err="1"/>
              <a:t>growth</a:t>
            </a:r>
            <a:r>
              <a:rPr lang="fi-FI" b="0" baseline="0" dirty="0"/>
              <a:t>.</a:t>
            </a:r>
            <a:endParaRPr lang="fi-FI" b="0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E365D-DD24-4DD1-9403-2C6814026A31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41830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b="1" dirty="0" err="1"/>
              <a:t>OuluHealth</a:t>
            </a:r>
            <a:r>
              <a:rPr lang="fi-FI" baseline="0" dirty="0"/>
              <a:t> </a:t>
            </a:r>
            <a:r>
              <a:rPr lang="fi-FI" baseline="0" dirty="0" err="1"/>
              <a:t>ecosystem’s</a:t>
            </a:r>
            <a:r>
              <a:rPr lang="fi-FI" baseline="0" dirty="0"/>
              <a:t> </a:t>
            </a:r>
            <a:r>
              <a:rPr lang="fi-FI" baseline="0" dirty="0" err="1"/>
              <a:t>core</a:t>
            </a:r>
            <a:r>
              <a:rPr lang="fi-FI" baseline="0" dirty="0"/>
              <a:t> </a:t>
            </a:r>
            <a:r>
              <a:rPr lang="fi-FI" baseline="0" dirty="0" err="1"/>
              <a:t>function</a:t>
            </a:r>
            <a:r>
              <a:rPr lang="fi-FI" baseline="0" dirty="0"/>
              <a:t> is to </a:t>
            </a:r>
            <a:r>
              <a:rPr lang="fi-FI" baseline="0" dirty="0" err="1"/>
              <a:t>create</a:t>
            </a:r>
            <a:r>
              <a:rPr lang="fi-FI" baseline="0" dirty="0"/>
              <a:t> </a:t>
            </a:r>
            <a:r>
              <a:rPr lang="fi-FI" baseline="0" dirty="0" err="1"/>
              <a:t>synergy</a:t>
            </a:r>
            <a:r>
              <a:rPr lang="fi-FI" baseline="0" dirty="0"/>
              <a:t> </a:t>
            </a:r>
            <a:r>
              <a:rPr lang="fi-FI" baseline="0" dirty="0" err="1"/>
              <a:t>advantages</a:t>
            </a:r>
            <a:r>
              <a:rPr lang="fi-FI" baseline="0" dirty="0"/>
              <a:t> for </a:t>
            </a:r>
            <a:r>
              <a:rPr lang="fi-FI" baseline="0" dirty="0" err="1"/>
              <a:t>its</a:t>
            </a:r>
            <a:r>
              <a:rPr lang="fi-FI" baseline="0" dirty="0"/>
              <a:t> </a:t>
            </a:r>
            <a:r>
              <a:rPr lang="fi-FI" baseline="0" dirty="0" err="1"/>
              <a:t>actors</a:t>
            </a:r>
            <a:r>
              <a:rPr lang="fi-FI" baseline="0" dirty="0"/>
              <a:t> </a:t>
            </a:r>
            <a:r>
              <a:rPr lang="fi-FI" baseline="0" dirty="0" err="1"/>
              <a:t>through</a:t>
            </a:r>
            <a:r>
              <a:rPr lang="fi-FI" baseline="0" dirty="0"/>
              <a:t> </a:t>
            </a:r>
            <a:r>
              <a:rPr lang="fi-FI" baseline="0" dirty="0" err="1"/>
              <a:t>cooperation</a:t>
            </a:r>
            <a:r>
              <a:rPr lang="fi-FI" baseline="0" dirty="0"/>
              <a:t>.</a:t>
            </a:r>
            <a:endParaRPr lang="fi-FI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dirty="0" err="1"/>
              <a:t>OuluHealth’s</a:t>
            </a:r>
            <a:r>
              <a:rPr lang="fi-FI" dirty="0"/>
              <a:t> </a:t>
            </a:r>
            <a:r>
              <a:rPr lang="fi-FI" dirty="0" err="1"/>
              <a:t>goal</a:t>
            </a:r>
            <a:r>
              <a:rPr lang="fi-FI" dirty="0"/>
              <a:t> is to </a:t>
            </a:r>
            <a:r>
              <a:rPr lang="fi-FI" dirty="0" err="1"/>
              <a:t>create</a:t>
            </a:r>
            <a:r>
              <a:rPr lang="fi-FI" dirty="0"/>
              <a:t> </a:t>
            </a:r>
            <a:r>
              <a:rPr lang="fi-FI" dirty="0" err="1"/>
              <a:t>solutions</a:t>
            </a:r>
            <a:r>
              <a:rPr lang="fi-FI" baseline="0" dirty="0"/>
              <a:t> for the </a:t>
            </a:r>
            <a:r>
              <a:rPr lang="fi-FI" baseline="0" dirty="0" err="1"/>
              <a:t>future</a:t>
            </a:r>
            <a:r>
              <a:rPr lang="fi-FI" baseline="0" dirty="0"/>
              <a:t> of </a:t>
            </a:r>
            <a:r>
              <a:rPr lang="fi-FI" baseline="0" dirty="0" err="1"/>
              <a:t>global</a:t>
            </a:r>
            <a:r>
              <a:rPr lang="fi-FI" baseline="0" dirty="0"/>
              <a:t> </a:t>
            </a:r>
            <a:r>
              <a:rPr lang="fi-FI" baseline="0" dirty="0" err="1"/>
              <a:t>healthcare</a:t>
            </a:r>
            <a:r>
              <a:rPr lang="fi-FI" baseline="0" dirty="0"/>
              <a:t>.</a:t>
            </a:r>
            <a:endParaRPr lang="fi-FI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dirty="0" err="1"/>
              <a:t>OuluHealth</a:t>
            </a:r>
            <a:r>
              <a:rPr lang="fi-FI" dirty="0"/>
              <a:t> </a:t>
            </a:r>
            <a:r>
              <a:rPr lang="fi-FI" dirty="0" err="1"/>
              <a:t>Labs</a:t>
            </a:r>
            <a:r>
              <a:rPr lang="fi-FI" dirty="0"/>
              <a:t> </a:t>
            </a:r>
            <a:r>
              <a:rPr lang="fi-FI" dirty="0" err="1"/>
              <a:t>test</a:t>
            </a:r>
            <a:r>
              <a:rPr lang="fi-FI" dirty="0"/>
              <a:t> </a:t>
            </a:r>
            <a:r>
              <a:rPr lang="fi-FI" dirty="0" err="1"/>
              <a:t>environments</a:t>
            </a:r>
            <a:r>
              <a:rPr lang="fi-FI" dirty="0"/>
              <a:t> </a:t>
            </a:r>
            <a:r>
              <a:rPr lang="fi-FI" dirty="0" err="1"/>
              <a:t>enable</a:t>
            </a:r>
            <a:r>
              <a:rPr lang="fi-FI" dirty="0"/>
              <a:t> the </a:t>
            </a:r>
            <a:r>
              <a:rPr lang="fi-FI" dirty="0" err="1"/>
              <a:t>testing</a:t>
            </a:r>
            <a:r>
              <a:rPr lang="fi-FI" dirty="0"/>
              <a:t> of products and </a:t>
            </a:r>
            <a:r>
              <a:rPr lang="fi-FI" dirty="0" err="1"/>
              <a:t>services</a:t>
            </a:r>
            <a:r>
              <a:rPr lang="fi-FI" dirty="0"/>
              <a:t> in </a:t>
            </a:r>
            <a:r>
              <a:rPr lang="fi-FI" dirty="0" err="1"/>
              <a:t>authentic</a:t>
            </a:r>
            <a:r>
              <a:rPr lang="fi-FI" dirty="0"/>
              <a:t> </a:t>
            </a:r>
            <a:r>
              <a:rPr lang="fi-FI" dirty="0" err="1"/>
              <a:t>environments</a:t>
            </a:r>
            <a:r>
              <a:rPr lang="fi-FI" dirty="0"/>
              <a:t>, and </a:t>
            </a:r>
            <a:r>
              <a:rPr lang="fi-FI" dirty="0" err="1"/>
              <a:t>through</a:t>
            </a:r>
            <a:r>
              <a:rPr lang="fi-FI" dirty="0"/>
              <a:t> </a:t>
            </a:r>
            <a:r>
              <a:rPr lang="fi-FI" dirty="0" err="1"/>
              <a:t>OuluHealth</a:t>
            </a:r>
            <a:r>
              <a:rPr lang="fi-FI" dirty="0"/>
              <a:t> </a:t>
            </a:r>
            <a:r>
              <a:rPr lang="fi-FI" dirty="0" err="1"/>
              <a:t>Sparks</a:t>
            </a:r>
            <a:r>
              <a:rPr lang="fi-FI" dirty="0"/>
              <a:t> </a:t>
            </a:r>
            <a:r>
              <a:rPr lang="fi-FI" dirty="0" err="1"/>
              <a:t>equity</a:t>
            </a:r>
            <a:r>
              <a:rPr lang="fi-FI" dirty="0"/>
              <a:t> finance </a:t>
            </a:r>
            <a:r>
              <a:rPr lang="fi-FI" dirty="0" err="1"/>
              <a:t>instrument</a:t>
            </a:r>
            <a:r>
              <a:rPr lang="fi-FI" dirty="0"/>
              <a:t>, </a:t>
            </a:r>
            <a:r>
              <a:rPr lang="fi-FI" dirty="0" err="1"/>
              <a:t>companies</a:t>
            </a:r>
            <a:r>
              <a:rPr lang="fi-FI" dirty="0"/>
              <a:t> </a:t>
            </a:r>
            <a:r>
              <a:rPr lang="fi-FI" dirty="0" err="1"/>
              <a:t>can</a:t>
            </a:r>
            <a:r>
              <a:rPr lang="fi-FI" dirty="0"/>
              <a:t> </a:t>
            </a:r>
            <a:r>
              <a:rPr lang="fi-FI" dirty="0" err="1"/>
              <a:t>get</a:t>
            </a:r>
            <a:r>
              <a:rPr lang="fi-FI" dirty="0"/>
              <a:t> </a:t>
            </a:r>
            <a:r>
              <a:rPr lang="fi-FI" dirty="0" err="1"/>
              <a:t>convertible</a:t>
            </a:r>
            <a:r>
              <a:rPr lang="fi-FI" dirty="0"/>
              <a:t> </a:t>
            </a:r>
            <a:r>
              <a:rPr lang="fi-FI" dirty="0" err="1"/>
              <a:t>bond</a:t>
            </a:r>
            <a:r>
              <a:rPr lang="fi-FI" dirty="0"/>
              <a:t> </a:t>
            </a:r>
            <a:r>
              <a:rPr lang="fi-FI" dirty="0" err="1"/>
              <a:t>funding</a:t>
            </a:r>
            <a:r>
              <a:rPr lang="fi-FI" dirty="0"/>
              <a:t> to</a:t>
            </a:r>
            <a:r>
              <a:rPr lang="fi-FI" baseline="0" dirty="0"/>
              <a:t> </a:t>
            </a:r>
            <a:r>
              <a:rPr lang="fi-FI" baseline="0" dirty="0" err="1"/>
              <a:t>cover</a:t>
            </a:r>
            <a:r>
              <a:rPr lang="fi-FI" baseline="0" dirty="0"/>
              <a:t> </a:t>
            </a:r>
            <a:r>
              <a:rPr lang="fi-FI" baseline="0" dirty="0" err="1"/>
              <a:t>piloting</a:t>
            </a:r>
            <a:r>
              <a:rPr lang="fi-FI" baseline="0" dirty="0"/>
              <a:t> </a:t>
            </a:r>
            <a:r>
              <a:rPr lang="fi-FI" baseline="0" dirty="0" err="1"/>
              <a:t>costs</a:t>
            </a:r>
            <a:r>
              <a:rPr lang="fi-FI" baseline="0" dirty="0"/>
              <a:t>.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E365D-DD24-4DD1-9403-2C6814026A31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65514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b="1" dirty="0" err="1"/>
              <a:t>OuluHealth’s</a:t>
            </a:r>
            <a:r>
              <a:rPr lang="fi-FI" b="1" dirty="0"/>
              <a:t> vision is</a:t>
            </a:r>
            <a:r>
              <a:rPr lang="fi-FI" b="1" baseline="0" dirty="0"/>
              <a:t> </a:t>
            </a:r>
            <a:r>
              <a:rPr lang="fi-FI" b="1" baseline="0" dirty="0" err="1"/>
              <a:t>that</a:t>
            </a:r>
            <a:r>
              <a:rPr lang="fi-FI" b="1" baseline="0" dirty="0"/>
              <a:t> </a:t>
            </a:r>
            <a:r>
              <a:rPr lang="fi-FI" b="1" baseline="0" dirty="0" err="1"/>
              <a:t>by</a:t>
            </a:r>
            <a:r>
              <a:rPr lang="fi-FI" b="1" baseline="0" dirty="0"/>
              <a:t> 2025</a:t>
            </a:r>
            <a:endParaRPr lang="fi-FI" b="1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b="0" dirty="0"/>
              <a:t>Oulu </a:t>
            </a:r>
            <a:r>
              <a:rPr lang="fi-FI" b="0" dirty="0" err="1"/>
              <a:t>has</a:t>
            </a:r>
            <a:r>
              <a:rPr lang="fi-FI" b="0" dirty="0"/>
              <a:t> </a:t>
            </a:r>
            <a:r>
              <a:rPr lang="fi-FI" b="0" dirty="0" err="1"/>
              <a:t>effective</a:t>
            </a:r>
            <a:r>
              <a:rPr lang="fi-FI" b="0" dirty="0"/>
              <a:t> and </a:t>
            </a:r>
            <a:r>
              <a:rPr lang="fi-FI" b="0" dirty="0" err="1"/>
              <a:t>efficient</a:t>
            </a:r>
            <a:r>
              <a:rPr lang="fi-FI" b="0" dirty="0"/>
              <a:t> </a:t>
            </a:r>
            <a:r>
              <a:rPr lang="fi-FI" b="0" dirty="0" err="1"/>
              <a:t>customer-oriented</a:t>
            </a:r>
            <a:r>
              <a:rPr lang="fi-FI" b="0" baseline="0" dirty="0"/>
              <a:t> social and </a:t>
            </a:r>
            <a:r>
              <a:rPr lang="fi-FI" b="0" baseline="0" dirty="0" err="1"/>
              <a:t>healthcare</a:t>
            </a:r>
            <a:r>
              <a:rPr lang="fi-FI" b="0" baseline="0" dirty="0"/>
              <a:t> </a:t>
            </a:r>
            <a:r>
              <a:rPr lang="fi-FI" b="0" baseline="0" dirty="0" err="1"/>
              <a:t>services</a:t>
            </a:r>
            <a:endParaRPr lang="fi-FI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b="0" baseline="0" dirty="0" err="1"/>
              <a:t>Advancing</a:t>
            </a:r>
            <a:r>
              <a:rPr lang="fi-FI" b="0" baseline="0" dirty="0"/>
              <a:t> </a:t>
            </a:r>
            <a:r>
              <a:rPr lang="fi-FI" b="0" baseline="0" dirty="0" err="1"/>
              <a:t>individual-oriented</a:t>
            </a:r>
            <a:r>
              <a:rPr lang="fi-FI" b="0" baseline="0" dirty="0"/>
              <a:t> </a:t>
            </a:r>
            <a:r>
              <a:rPr lang="fi-FI" b="0" baseline="0" dirty="0" err="1"/>
              <a:t>health</a:t>
            </a:r>
            <a:r>
              <a:rPr lang="fi-FI" b="0" baseline="0" dirty="0"/>
              <a:t> and </a:t>
            </a:r>
            <a:r>
              <a:rPr lang="fi-FI" b="0" baseline="0" dirty="0" err="1"/>
              <a:t>wellbeing</a:t>
            </a:r>
            <a:r>
              <a:rPr lang="fi-FI" b="0" baseline="0" dirty="0"/>
              <a:t> </a:t>
            </a:r>
            <a:r>
              <a:rPr lang="fi-FI" b="0" baseline="0" dirty="0" err="1"/>
              <a:t>has</a:t>
            </a:r>
            <a:r>
              <a:rPr lang="fi-FI" b="0" baseline="0" dirty="0"/>
              <a:t> </a:t>
            </a:r>
            <a:r>
              <a:rPr lang="fi-FI" b="0" baseline="0" dirty="0" err="1"/>
              <a:t>been</a:t>
            </a:r>
            <a:r>
              <a:rPr lang="fi-FI" b="0" baseline="0" dirty="0"/>
              <a:t> </a:t>
            </a:r>
            <a:r>
              <a:rPr lang="fi-FI" b="0" baseline="0" dirty="0" err="1"/>
              <a:t>successful</a:t>
            </a:r>
            <a:endParaRPr lang="fi-FI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b="0" dirty="0"/>
              <a:t>Oulu </a:t>
            </a:r>
            <a:r>
              <a:rPr lang="fi-FI" b="0" dirty="0" err="1"/>
              <a:t>has</a:t>
            </a:r>
            <a:r>
              <a:rPr lang="fi-FI" b="0" dirty="0"/>
              <a:t> the </a:t>
            </a:r>
            <a:r>
              <a:rPr lang="fi-FI" b="0" dirty="0" err="1"/>
              <a:t>world’s</a:t>
            </a:r>
            <a:r>
              <a:rPr lang="fi-FI" b="0" dirty="0"/>
              <a:t> </a:t>
            </a:r>
            <a:r>
              <a:rPr lang="fi-FI" b="0" dirty="0" err="1"/>
              <a:t>most</a:t>
            </a:r>
            <a:r>
              <a:rPr lang="fi-FI" b="0" dirty="0"/>
              <a:t> </a:t>
            </a:r>
            <a:r>
              <a:rPr lang="fi-FI" b="0" dirty="0" err="1"/>
              <a:t>intelligent</a:t>
            </a:r>
            <a:r>
              <a:rPr lang="fi-FI" b="0" dirty="0"/>
              <a:t> </a:t>
            </a:r>
            <a:r>
              <a:rPr lang="fi-FI" b="0" dirty="0" err="1"/>
              <a:t>university</a:t>
            </a:r>
            <a:r>
              <a:rPr lang="fi-FI" b="0" dirty="0"/>
              <a:t> </a:t>
            </a:r>
            <a:r>
              <a:rPr lang="fi-FI" b="0" dirty="0" err="1"/>
              <a:t>hospital</a:t>
            </a:r>
            <a:endParaRPr lang="fi-FI" b="0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E365D-DD24-4DD1-9403-2C6814026A31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094646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b="1" dirty="0"/>
              <a:t>Industry 2026</a:t>
            </a:r>
            <a:r>
              <a:rPr lang="fi-FI" dirty="0"/>
              <a:t> is an open</a:t>
            </a:r>
            <a:r>
              <a:rPr lang="fi-FI" baseline="0" dirty="0"/>
              <a:t> </a:t>
            </a:r>
            <a:r>
              <a:rPr lang="fi-FI" baseline="0" dirty="0" err="1"/>
              <a:t>innovation</a:t>
            </a:r>
            <a:r>
              <a:rPr lang="fi-FI" baseline="0" dirty="0"/>
              <a:t> </a:t>
            </a:r>
            <a:r>
              <a:rPr lang="fi-FI" baseline="0" dirty="0" err="1"/>
              <a:t>ecosystem</a:t>
            </a:r>
            <a:r>
              <a:rPr lang="fi-FI" baseline="0" dirty="0"/>
              <a:t>, with the </a:t>
            </a:r>
            <a:r>
              <a:rPr lang="fi-FI" baseline="0" dirty="0" err="1"/>
              <a:t>purpose</a:t>
            </a:r>
            <a:r>
              <a:rPr lang="fi-FI" baseline="0" dirty="0"/>
              <a:t> of </a:t>
            </a:r>
            <a:r>
              <a:rPr lang="fi-FI" baseline="0" dirty="0" err="1"/>
              <a:t>focusing</a:t>
            </a:r>
            <a:r>
              <a:rPr lang="fi-FI" baseline="0" dirty="0"/>
              <a:t> the </a:t>
            </a:r>
            <a:r>
              <a:rPr lang="fi-FI" baseline="0" dirty="0" err="1"/>
              <a:t>region’s</a:t>
            </a:r>
            <a:r>
              <a:rPr lang="fi-FI" baseline="0" dirty="0"/>
              <a:t> </a:t>
            </a:r>
            <a:r>
              <a:rPr lang="fi-FI" baseline="0" dirty="0" err="1"/>
              <a:t>cutting-edge</a:t>
            </a:r>
            <a:r>
              <a:rPr lang="fi-FI" baseline="0" dirty="0"/>
              <a:t> </a:t>
            </a:r>
            <a:r>
              <a:rPr lang="fi-FI" baseline="0" dirty="0" err="1"/>
              <a:t>research</a:t>
            </a:r>
            <a:r>
              <a:rPr lang="fi-FI" baseline="0" dirty="0"/>
              <a:t> and know-how on the </a:t>
            </a:r>
            <a:r>
              <a:rPr lang="fi-FI" baseline="0" dirty="0" err="1"/>
              <a:t>concrete</a:t>
            </a:r>
            <a:r>
              <a:rPr lang="fi-FI" baseline="0" dirty="0"/>
              <a:t> </a:t>
            </a:r>
            <a:r>
              <a:rPr lang="fi-FI" baseline="0" dirty="0" err="1"/>
              <a:t>needs</a:t>
            </a:r>
            <a:r>
              <a:rPr lang="fi-FI" baseline="0" dirty="0"/>
              <a:t> of </a:t>
            </a:r>
            <a:r>
              <a:rPr lang="fi-FI" baseline="0" dirty="0" err="1"/>
              <a:t>industry</a:t>
            </a:r>
            <a:r>
              <a:rPr lang="fi-FI" baseline="0" dirty="0"/>
              <a:t>.</a:t>
            </a:r>
            <a:endParaRPr lang="fi-FI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dirty="0"/>
              <a:t>The </a:t>
            </a:r>
            <a:r>
              <a:rPr lang="fi-FI" dirty="0" err="1"/>
              <a:t>ecosystem’s</a:t>
            </a:r>
            <a:r>
              <a:rPr lang="fi-FI" dirty="0"/>
              <a:t> </a:t>
            </a:r>
            <a:r>
              <a:rPr lang="fi-FI" dirty="0" err="1"/>
              <a:t>central</a:t>
            </a:r>
            <a:r>
              <a:rPr lang="fi-FI" baseline="0" dirty="0"/>
              <a:t> mission is to </a:t>
            </a:r>
            <a:r>
              <a:rPr lang="fi-FI" baseline="0" dirty="0" err="1"/>
              <a:t>be</a:t>
            </a:r>
            <a:r>
              <a:rPr lang="fi-FI" baseline="0" dirty="0"/>
              <a:t> the go-to </a:t>
            </a:r>
            <a:r>
              <a:rPr lang="fi-FI" baseline="0" dirty="0" err="1"/>
              <a:t>partner</a:t>
            </a:r>
            <a:r>
              <a:rPr lang="fi-FI" baseline="0" dirty="0"/>
              <a:t> </a:t>
            </a:r>
            <a:r>
              <a:rPr lang="fi-FI" baseline="0" dirty="0" err="1"/>
              <a:t>amongst</a:t>
            </a:r>
            <a:r>
              <a:rPr lang="fi-FI" baseline="0" dirty="0"/>
              <a:t> </a:t>
            </a:r>
            <a:r>
              <a:rPr lang="fi-FI" baseline="0" dirty="0" err="1"/>
              <a:t>its</a:t>
            </a:r>
            <a:r>
              <a:rPr lang="fi-FI" baseline="0" dirty="0"/>
              <a:t> </a:t>
            </a:r>
            <a:r>
              <a:rPr lang="fi-FI" baseline="0" dirty="0" err="1"/>
              <a:t>peers</a:t>
            </a:r>
            <a:r>
              <a:rPr lang="fi-FI" baseline="0" dirty="0"/>
              <a:t> in </a:t>
            </a:r>
            <a:r>
              <a:rPr lang="fi-FI" baseline="0" dirty="0" err="1"/>
              <a:t>metal</a:t>
            </a:r>
            <a:r>
              <a:rPr lang="fi-FI" baseline="0" dirty="0"/>
              <a:t> and </a:t>
            </a:r>
            <a:r>
              <a:rPr lang="fi-FI" baseline="0" dirty="0" err="1"/>
              <a:t>mechanical</a:t>
            </a:r>
            <a:r>
              <a:rPr lang="fi-FI" baseline="0" dirty="0"/>
              <a:t> engineering </a:t>
            </a:r>
            <a:r>
              <a:rPr lang="fi-FI" baseline="0" dirty="0" err="1"/>
              <a:t>industries</a:t>
            </a:r>
            <a:r>
              <a:rPr lang="fi-FI" baseline="0" dirty="0"/>
              <a:t>’ </a:t>
            </a:r>
            <a:r>
              <a:rPr lang="fi-FI" baseline="0" dirty="0" err="1"/>
              <a:t>eco-innovative</a:t>
            </a:r>
            <a:r>
              <a:rPr lang="fi-FI" baseline="0" dirty="0"/>
              <a:t> </a:t>
            </a:r>
            <a:r>
              <a:rPr lang="fi-FI" baseline="0" dirty="0" err="1"/>
              <a:t>solutions</a:t>
            </a:r>
            <a:r>
              <a:rPr lang="fi-FI" baseline="0" dirty="0"/>
              <a:t>.</a:t>
            </a:r>
            <a:endParaRPr lang="fi-FI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dirty="0"/>
              <a:t>By the </a:t>
            </a:r>
            <a:r>
              <a:rPr lang="fi-FI" dirty="0" err="1"/>
              <a:t>year</a:t>
            </a:r>
            <a:r>
              <a:rPr lang="fi-FI" dirty="0"/>
              <a:t> 2020, the Industry 2026 </a:t>
            </a:r>
            <a:r>
              <a:rPr lang="fi-FI" dirty="0" err="1"/>
              <a:t>ecosystem</a:t>
            </a:r>
            <a:r>
              <a:rPr lang="fi-FI" baseline="0" dirty="0"/>
              <a:t> is a </a:t>
            </a:r>
            <a:r>
              <a:rPr lang="fi-FI" baseline="0" dirty="0" err="1"/>
              <a:t>recognized</a:t>
            </a:r>
            <a:r>
              <a:rPr lang="fi-FI" baseline="0" dirty="0"/>
              <a:t> R&amp;D&amp;I and </a:t>
            </a:r>
            <a:r>
              <a:rPr lang="fi-FI" baseline="0" dirty="0" err="1"/>
              <a:t>company</a:t>
            </a:r>
            <a:r>
              <a:rPr lang="fi-FI" baseline="0" dirty="0"/>
              <a:t> </a:t>
            </a:r>
            <a:r>
              <a:rPr lang="fi-FI" baseline="0" dirty="0" err="1"/>
              <a:t>expert</a:t>
            </a:r>
            <a:r>
              <a:rPr lang="fi-FI" baseline="0" dirty="0"/>
              <a:t> in the </a:t>
            </a:r>
            <a:r>
              <a:rPr lang="fi-FI" baseline="0" dirty="0" err="1"/>
              <a:t>selected</a:t>
            </a:r>
            <a:r>
              <a:rPr lang="fi-FI" baseline="0" dirty="0"/>
              <a:t> </a:t>
            </a:r>
            <a:r>
              <a:rPr lang="fi-FI" baseline="0" dirty="0" err="1"/>
              <a:t>areas</a:t>
            </a:r>
            <a:r>
              <a:rPr lang="fi-FI" baseline="0" dirty="0"/>
              <a:t>.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E365D-DD24-4DD1-9403-2C6814026A31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991339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b="1" dirty="0"/>
              <a:t>Industry</a:t>
            </a:r>
            <a:r>
              <a:rPr lang="fi-FI" b="1" baseline="0" dirty="0"/>
              <a:t> 2026 </a:t>
            </a:r>
            <a:r>
              <a:rPr lang="fi-FI" b="1" baseline="0" dirty="0" err="1"/>
              <a:t>ecosystem’s</a:t>
            </a:r>
            <a:r>
              <a:rPr lang="fi-FI" b="1" baseline="0" dirty="0"/>
              <a:t> vision is </a:t>
            </a:r>
            <a:r>
              <a:rPr lang="fi-FI" b="1" baseline="0" dirty="0" err="1"/>
              <a:t>that</a:t>
            </a:r>
            <a:r>
              <a:rPr lang="fi-FI" b="1" baseline="0" dirty="0"/>
              <a:t> </a:t>
            </a:r>
            <a:r>
              <a:rPr lang="fi-FI" b="1" baseline="0" dirty="0" err="1"/>
              <a:t>by</a:t>
            </a:r>
            <a:r>
              <a:rPr lang="fi-FI" b="1" baseline="0" dirty="0"/>
              <a:t> 2025 Oulu </a:t>
            </a:r>
            <a:r>
              <a:rPr lang="fi-FI" b="1" baseline="0" dirty="0" err="1"/>
              <a:t>has</a:t>
            </a:r>
            <a:r>
              <a:rPr lang="fi-FI" b="1" baseline="0" dirty="0"/>
              <a:t>:</a:t>
            </a:r>
            <a:endParaRPr lang="fi-FI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b="0" dirty="0" err="1"/>
              <a:t>High</a:t>
            </a:r>
            <a:r>
              <a:rPr lang="fi-FI" b="0" baseline="0" dirty="0"/>
              <a:t> </a:t>
            </a:r>
            <a:r>
              <a:rPr lang="fi-FI" b="0" baseline="0" dirty="0" err="1"/>
              <a:t>value-added</a:t>
            </a:r>
            <a:r>
              <a:rPr lang="fi-FI" b="0" baseline="0" dirty="0"/>
              <a:t> </a:t>
            </a:r>
            <a:r>
              <a:rPr lang="fi-FI" b="0" baseline="0" dirty="0" err="1"/>
              <a:t>bioeconomy</a:t>
            </a:r>
            <a:r>
              <a:rPr lang="fi-FI" b="0" baseline="0" dirty="0"/>
              <a:t> products and </a:t>
            </a:r>
            <a:r>
              <a:rPr lang="fi-FI" b="0" baseline="0" dirty="0" err="1"/>
              <a:t>services</a:t>
            </a:r>
            <a:r>
              <a:rPr lang="fi-FI" b="0" baseline="0" dirty="0"/>
              <a:t>: The </a:t>
            </a:r>
            <a:r>
              <a:rPr lang="fi-FI" b="0" baseline="0" dirty="0" err="1"/>
              <a:t>world’s</a:t>
            </a:r>
            <a:r>
              <a:rPr lang="fi-FI" b="0" baseline="0" dirty="0"/>
              <a:t> </a:t>
            </a:r>
            <a:r>
              <a:rPr lang="fi-FI" b="0" baseline="0" dirty="0" err="1"/>
              <a:t>most</a:t>
            </a:r>
            <a:r>
              <a:rPr lang="fi-FI" b="0" baseline="0" dirty="0"/>
              <a:t> </a:t>
            </a:r>
            <a:r>
              <a:rPr lang="fi-FI" b="0" baseline="0" dirty="0" err="1"/>
              <a:t>efficient</a:t>
            </a:r>
            <a:r>
              <a:rPr lang="fi-FI" b="0" baseline="0" dirty="0"/>
              <a:t> </a:t>
            </a:r>
            <a:r>
              <a:rPr lang="fi-FI" b="0" baseline="0" dirty="0" err="1"/>
              <a:t>wood</a:t>
            </a:r>
            <a:r>
              <a:rPr lang="fi-FI" b="0" baseline="0" dirty="0"/>
              <a:t> </a:t>
            </a:r>
            <a:r>
              <a:rPr lang="fi-FI" b="0" baseline="0" dirty="0" err="1"/>
              <a:t>raw</a:t>
            </a:r>
            <a:r>
              <a:rPr lang="fi-FI" b="0" baseline="0" dirty="0"/>
              <a:t> </a:t>
            </a:r>
            <a:r>
              <a:rPr lang="fi-FI" b="0" baseline="0" dirty="0" err="1"/>
              <a:t>material</a:t>
            </a:r>
            <a:r>
              <a:rPr lang="fi-FI" b="0" baseline="0" dirty="0"/>
              <a:t> </a:t>
            </a:r>
            <a:r>
              <a:rPr lang="fi-FI" b="0" baseline="0" dirty="0" err="1"/>
              <a:t>value</a:t>
            </a:r>
            <a:r>
              <a:rPr lang="fi-FI" b="0" baseline="0" dirty="0"/>
              <a:t> </a:t>
            </a:r>
            <a:r>
              <a:rPr lang="fi-FI" b="0" baseline="0" dirty="0" err="1"/>
              <a:t>chain</a:t>
            </a:r>
            <a:endParaRPr lang="fi-FI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b="0" baseline="0" dirty="0" err="1"/>
              <a:t>Robust</a:t>
            </a:r>
            <a:r>
              <a:rPr lang="fi-FI" b="0" baseline="0" dirty="0"/>
              <a:t> </a:t>
            </a:r>
            <a:r>
              <a:rPr lang="fi-FI" b="0" baseline="0" dirty="0" err="1"/>
              <a:t>steel</a:t>
            </a:r>
            <a:r>
              <a:rPr lang="fi-FI" b="0" baseline="0" dirty="0"/>
              <a:t> and </a:t>
            </a:r>
            <a:r>
              <a:rPr lang="fi-FI" b="0" baseline="0" dirty="0" err="1"/>
              <a:t>mechanical</a:t>
            </a:r>
            <a:r>
              <a:rPr lang="fi-FI" b="0" baseline="0" dirty="0"/>
              <a:t> engineering </a:t>
            </a:r>
            <a:r>
              <a:rPr lang="fi-FI" b="0" baseline="0" dirty="0" err="1"/>
              <a:t>industry</a:t>
            </a:r>
            <a:r>
              <a:rPr lang="fi-FI" b="0" baseline="0" dirty="0"/>
              <a:t> </a:t>
            </a:r>
            <a:r>
              <a:rPr lang="fi-FI" b="0" baseline="0" dirty="0" err="1"/>
              <a:t>value</a:t>
            </a:r>
            <a:r>
              <a:rPr lang="fi-FI" b="0" baseline="0" dirty="0"/>
              <a:t> </a:t>
            </a:r>
            <a:r>
              <a:rPr lang="fi-FI" b="0" baseline="0" dirty="0" err="1"/>
              <a:t>chain</a:t>
            </a:r>
            <a:r>
              <a:rPr lang="fi-FI" b="0" baseline="0" dirty="0"/>
              <a:t>: The </a:t>
            </a:r>
            <a:r>
              <a:rPr lang="fi-FI" b="0" baseline="0" dirty="0" err="1"/>
              <a:t>largest</a:t>
            </a:r>
            <a:r>
              <a:rPr lang="fi-FI" b="0" baseline="0" dirty="0"/>
              <a:t> </a:t>
            </a:r>
            <a:r>
              <a:rPr lang="fi-FI" b="0" baseline="0" dirty="0" err="1"/>
              <a:t>special-purpose</a:t>
            </a:r>
            <a:r>
              <a:rPr lang="fi-FI" b="0" baseline="0" dirty="0"/>
              <a:t> </a:t>
            </a:r>
            <a:r>
              <a:rPr lang="fi-FI" b="0" baseline="0" dirty="0" err="1"/>
              <a:t>steel</a:t>
            </a:r>
            <a:r>
              <a:rPr lang="fi-FI" b="0" baseline="0" dirty="0"/>
              <a:t> </a:t>
            </a:r>
            <a:r>
              <a:rPr lang="fi-FI" b="0" baseline="0" dirty="0" err="1"/>
              <a:t>excellency</a:t>
            </a:r>
            <a:r>
              <a:rPr lang="fi-FI" b="0" baseline="0" dirty="0"/>
              <a:t> R&amp;D&amp;I center in the </a:t>
            </a:r>
            <a:r>
              <a:rPr lang="fi-FI" b="0" baseline="0" dirty="0" err="1"/>
              <a:t>Nordics</a:t>
            </a:r>
            <a:endParaRPr lang="fi-FI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b="0" baseline="0" dirty="0"/>
              <a:t>Energy and </a:t>
            </a:r>
            <a:r>
              <a:rPr lang="fi-FI" b="0" baseline="0" dirty="0" err="1"/>
              <a:t>environment</a:t>
            </a:r>
            <a:r>
              <a:rPr lang="fi-FI" b="0" baseline="0" dirty="0"/>
              <a:t> </a:t>
            </a:r>
            <a:r>
              <a:rPr lang="fi-FI" b="0" baseline="0" dirty="0" err="1"/>
              <a:t>resource</a:t>
            </a:r>
            <a:r>
              <a:rPr lang="fi-FI" b="0" baseline="0" dirty="0"/>
              <a:t> </a:t>
            </a:r>
            <a:r>
              <a:rPr lang="fi-FI" b="0" baseline="0" dirty="0" err="1"/>
              <a:t>effectiveness</a:t>
            </a:r>
            <a:r>
              <a:rPr lang="fi-FI" b="0" baseline="0" dirty="0"/>
              <a:t>: </a:t>
            </a:r>
            <a:r>
              <a:rPr lang="fi-FI" b="0" baseline="0" dirty="0" err="1"/>
              <a:t>Northern</a:t>
            </a:r>
            <a:r>
              <a:rPr lang="fi-FI" b="0" baseline="0" dirty="0"/>
              <a:t> </a:t>
            </a:r>
            <a:r>
              <a:rPr lang="fi-FI" b="0" baseline="0" dirty="0" err="1"/>
              <a:t>Ostrobothnia</a:t>
            </a:r>
            <a:r>
              <a:rPr lang="fi-FI" b="0" baseline="0" dirty="0"/>
              <a:t> as a </a:t>
            </a:r>
            <a:r>
              <a:rPr lang="fi-FI" b="0" baseline="0" dirty="0" err="1"/>
              <a:t>pioneer</a:t>
            </a:r>
            <a:r>
              <a:rPr lang="fi-FI" b="0" baseline="0" dirty="0"/>
              <a:t> in ICT and </a:t>
            </a:r>
            <a:r>
              <a:rPr lang="fi-FI" b="0" baseline="0" dirty="0" err="1"/>
              <a:t>Cleantech</a:t>
            </a:r>
            <a:r>
              <a:rPr lang="fi-FI" b="0" baseline="0" dirty="0"/>
              <a:t> </a:t>
            </a:r>
            <a:r>
              <a:rPr lang="fi-FI" b="0" baseline="0" dirty="0" err="1"/>
              <a:t>interfacing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E365D-DD24-4DD1-9403-2C6814026A31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64377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b="1" dirty="0" err="1"/>
              <a:t>Northern</a:t>
            </a:r>
            <a:r>
              <a:rPr lang="fi-FI" b="1" dirty="0"/>
              <a:t> City</a:t>
            </a:r>
            <a:r>
              <a:rPr lang="fi-FI" b="1" baseline="0" dirty="0"/>
              <a:t> with </a:t>
            </a:r>
            <a:r>
              <a:rPr lang="fi-FI" b="1" baseline="0" dirty="0" err="1"/>
              <a:t>Attractive</a:t>
            </a:r>
            <a:r>
              <a:rPr lang="fi-FI" b="1" baseline="0" dirty="0"/>
              <a:t> </a:t>
            </a:r>
            <a:r>
              <a:rPr lang="fi-FI" b="1" baseline="0" dirty="0" err="1"/>
              <a:t>Opportunities</a:t>
            </a:r>
            <a:r>
              <a:rPr lang="fi-FI" b="0" baseline="0" dirty="0"/>
              <a:t> is </a:t>
            </a:r>
            <a:r>
              <a:rPr lang="fi-FI" b="0" baseline="0" dirty="0" err="1"/>
              <a:t>one</a:t>
            </a:r>
            <a:r>
              <a:rPr lang="fi-FI" b="0" baseline="0" dirty="0"/>
              <a:t> of </a:t>
            </a:r>
            <a:r>
              <a:rPr lang="fi-FI" b="0" baseline="0" dirty="0" err="1"/>
              <a:t>OIA’s</a:t>
            </a:r>
            <a:r>
              <a:rPr lang="fi-FI" b="0" baseline="0" dirty="0"/>
              <a:t> </a:t>
            </a:r>
            <a:r>
              <a:rPr lang="fi-FI" b="0" baseline="0" dirty="0" err="1"/>
              <a:t>five</a:t>
            </a:r>
            <a:r>
              <a:rPr lang="fi-FI" b="0" baseline="0" dirty="0"/>
              <a:t> </a:t>
            </a:r>
            <a:r>
              <a:rPr lang="fi-FI" b="0" baseline="0" dirty="0" err="1"/>
              <a:t>ecosystems</a:t>
            </a:r>
            <a:r>
              <a:rPr lang="fi-FI" b="0" baseline="0" dirty="0"/>
              <a:t>.</a:t>
            </a:r>
            <a:endParaRPr lang="fi-FI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dirty="0" err="1"/>
              <a:t>It</a:t>
            </a:r>
            <a:r>
              <a:rPr lang="fi-FI" dirty="0"/>
              <a:t> </a:t>
            </a:r>
            <a:r>
              <a:rPr lang="fi-FI" dirty="0" err="1"/>
              <a:t>produces</a:t>
            </a:r>
            <a:r>
              <a:rPr lang="fi-FI" dirty="0"/>
              <a:t> and </a:t>
            </a:r>
            <a:r>
              <a:rPr lang="fi-FI" dirty="0" err="1"/>
              <a:t>advances</a:t>
            </a:r>
            <a:r>
              <a:rPr lang="fi-FI" dirty="0"/>
              <a:t> </a:t>
            </a:r>
            <a:r>
              <a:rPr lang="fi-FI" dirty="0" err="1"/>
              <a:t>internationally</a:t>
            </a:r>
            <a:r>
              <a:rPr lang="fi-FI" dirty="0"/>
              <a:t> </a:t>
            </a:r>
            <a:r>
              <a:rPr lang="fi-FI" dirty="0" err="1"/>
              <a:t>attractive</a:t>
            </a:r>
            <a:r>
              <a:rPr lang="fi-FI" baseline="0" dirty="0"/>
              <a:t> </a:t>
            </a:r>
            <a:r>
              <a:rPr lang="fi-FI" baseline="0" dirty="0" err="1"/>
              <a:t>projects</a:t>
            </a:r>
            <a:r>
              <a:rPr lang="fi-FI" baseline="0" dirty="0"/>
              <a:t> </a:t>
            </a:r>
            <a:r>
              <a:rPr lang="fi-FI" baseline="0" dirty="0" err="1"/>
              <a:t>which</a:t>
            </a:r>
            <a:r>
              <a:rPr lang="fi-FI" baseline="0" dirty="0"/>
              <a:t> </a:t>
            </a:r>
            <a:r>
              <a:rPr lang="fi-FI" baseline="0" dirty="0" err="1"/>
              <a:t>will</a:t>
            </a:r>
            <a:r>
              <a:rPr lang="fi-FI" baseline="0" dirty="0"/>
              <a:t> </a:t>
            </a:r>
            <a:r>
              <a:rPr lang="fi-FI" baseline="0" dirty="0" err="1"/>
              <a:t>turn</a:t>
            </a:r>
            <a:r>
              <a:rPr lang="fi-FI" baseline="0" dirty="0"/>
              <a:t> Oulu into </a:t>
            </a:r>
            <a:r>
              <a:rPr lang="fi-FI" baseline="0" dirty="0" err="1"/>
              <a:t>Finland’s</a:t>
            </a:r>
            <a:r>
              <a:rPr lang="fi-FI" baseline="0" dirty="0"/>
              <a:t> </a:t>
            </a:r>
            <a:r>
              <a:rPr lang="fi-FI" baseline="0" dirty="0" err="1"/>
              <a:t>most</a:t>
            </a:r>
            <a:r>
              <a:rPr lang="fi-FI" baseline="0" dirty="0"/>
              <a:t> </a:t>
            </a:r>
            <a:r>
              <a:rPr lang="fi-FI" baseline="0" dirty="0" err="1"/>
              <a:t>intriguing</a:t>
            </a:r>
            <a:r>
              <a:rPr lang="fi-FI" baseline="0" dirty="0"/>
              <a:t> city.</a:t>
            </a:r>
            <a:endParaRPr lang="fi-FI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dirty="0"/>
              <a:t>City</a:t>
            </a:r>
            <a:r>
              <a:rPr lang="fi-FI" baseline="0" dirty="0"/>
              <a:t> Center Vision 2040 is a </a:t>
            </a:r>
            <a:r>
              <a:rPr lang="fi-FI" baseline="0" dirty="0" err="1"/>
              <a:t>strategic</a:t>
            </a:r>
            <a:r>
              <a:rPr lang="fi-FI" baseline="0" dirty="0"/>
              <a:t> </a:t>
            </a:r>
            <a:r>
              <a:rPr lang="fi-FI" baseline="0" dirty="0" err="1"/>
              <a:t>plan</a:t>
            </a:r>
            <a:r>
              <a:rPr lang="fi-FI" baseline="0" dirty="0"/>
              <a:t>, the </a:t>
            </a:r>
            <a:r>
              <a:rPr lang="fi-FI" baseline="0" dirty="0" err="1"/>
              <a:t>goal</a:t>
            </a:r>
            <a:r>
              <a:rPr lang="fi-FI" baseline="0" dirty="0"/>
              <a:t> of </a:t>
            </a:r>
            <a:r>
              <a:rPr lang="fi-FI" baseline="0" dirty="0" err="1"/>
              <a:t>which</a:t>
            </a:r>
            <a:r>
              <a:rPr lang="fi-FI" baseline="0" dirty="0"/>
              <a:t> is to </a:t>
            </a:r>
            <a:r>
              <a:rPr lang="fi-FI" baseline="0" dirty="0" err="1"/>
              <a:t>form</a:t>
            </a:r>
            <a:r>
              <a:rPr lang="fi-FI" baseline="0" dirty="0"/>
              <a:t> a </a:t>
            </a:r>
            <a:r>
              <a:rPr lang="fi-FI" baseline="0" dirty="0" err="1"/>
              <a:t>future</a:t>
            </a:r>
            <a:r>
              <a:rPr lang="fi-FI" baseline="0" dirty="0"/>
              <a:t> vision of a </a:t>
            </a:r>
            <a:r>
              <a:rPr lang="fi-FI" baseline="0" dirty="0" err="1"/>
              <a:t>vital</a:t>
            </a:r>
            <a:r>
              <a:rPr lang="fi-FI" baseline="0" dirty="0"/>
              <a:t> and </a:t>
            </a:r>
            <a:r>
              <a:rPr lang="fi-FI" baseline="0" dirty="0" err="1"/>
              <a:t>distinctive</a:t>
            </a:r>
            <a:r>
              <a:rPr lang="fi-FI" baseline="0" dirty="0"/>
              <a:t> Oulu city center.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E365D-DD24-4DD1-9403-2C6814026A31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86985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E79D4-3A46-4E8F-A0C6-869E32C22E59}" type="datetimeFigureOut">
              <a:rPr lang="fi-FI" smtClean="0"/>
              <a:t>9.11.2018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ED993-0141-40DE-B288-D2FFCD90966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72877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E79D4-3A46-4E8F-A0C6-869E32C22E59}" type="datetimeFigureOut">
              <a:rPr lang="fi-FI" smtClean="0"/>
              <a:t>9.11.2018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ED993-0141-40DE-B288-D2FFCD90966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61620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E79D4-3A46-4E8F-A0C6-869E32C22E59}" type="datetimeFigureOut">
              <a:rPr lang="fi-FI" smtClean="0"/>
              <a:t>9.11.2018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ED993-0141-40DE-B288-D2FFCD90966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60957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2457-2506-4A7E-A282-DF62A68F2C3A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9.11.2018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A273-F024-4A74-9AD2-DC865722D1F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9722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2457-2506-4A7E-A282-DF62A68F2C3A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9.11.2018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A273-F024-4A74-9AD2-DC865722D1F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1168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2457-2506-4A7E-A282-DF62A68F2C3A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9.11.2018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A273-F024-4A74-9AD2-DC865722D1F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695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2457-2506-4A7E-A282-DF62A68F2C3A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9.11.2018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A273-F024-4A74-9AD2-DC865722D1F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548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2457-2506-4A7E-A282-DF62A68F2C3A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9.11.2018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A273-F024-4A74-9AD2-DC865722D1F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5894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2457-2506-4A7E-A282-DF62A68F2C3A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9.11.2018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A273-F024-4A74-9AD2-DC865722D1F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212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2457-2506-4A7E-A282-DF62A68F2C3A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9.11.2018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A273-F024-4A74-9AD2-DC865722D1F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1120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2457-2506-4A7E-A282-DF62A68F2C3A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9.11.2018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A273-F024-4A74-9AD2-DC865722D1F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505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E79D4-3A46-4E8F-A0C6-869E32C22E59}" type="datetimeFigureOut">
              <a:rPr lang="fi-FI" smtClean="0"/>
              <a:t>9.11.2018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ED993-0141-40DE-B288-D2FFCD90966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305715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2457-2506-4A7E-A282-DF62A68F2C3A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9.11.2018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A273-F024-4A74-9AD2-DC865722D1F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3730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2457-2506-4A7E-A282-DF62A68F2C3A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9.11.2018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A273-F024-4A74-9AD2-DC865722D1F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9564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2457-2506-4A7E-A282-DF62A68F2C3A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9.11.2018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A273-F024-4A74-9AD2-DC865722D1F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331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E79D4-3A46-4E8F-A0C6-869E32C22E59}" type="datetimeFigureOut">
              <a:rPr lang="fi-FI" smtClean="0"/>
              <a:t>9.11.2018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ED993-0141-40DE-B288-D2FFCD90966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90313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E79D4-3A46-4E8F-A0C6-869E32C22E59}" type="datetimeFigureOut">
              <a:rPr lang="fi-FI" smtClean="0"/>
              <a:t>9.11.2018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ED993-0141-40DE-B288-D2FFCD90966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85967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E79D4-3A46-4E8F-A0C6-869E32C22E59}" type="datetimeFigureOut">
              <a:rPr lang="fi-FI" smtClean="0"/>
              <a:t>9.11.2018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ED993-0141-40DE-B288-D2FFCD90966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49200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E79D4-3A46-4E8F-A0C6-869E32C22E59}" type="datetimeFigureOut">
              <a:rPr lang="fi-FI" smtClean="0"/>
              <a:t>9.11.2018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ED993-0141-40DE-B288-D2FFCD90966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22028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E79D4-3A46-4E8F-A0C6-869E32C22E59}" type="datetimeFigureOut">
              <a:rPr lang="fi-FI" smtClean="0"/>
              <a:t>9.11.2018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ED993-0141-40DE-B288-D2FFCD90966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32057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E79D4-3A46-4E8F-A0C6-869E32C22E59}" type="datetimeFigureOut">
              <a:rPr lang="fi-FI" smtClean="0"/>
              <a:t>9.11.2018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ED993-0141-40DE-B288-D2FFCD90966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99270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E79D4-3A46-4E8F-A0C6-869E32C22E59}" type="datetimeFigureOut">
              <a:rPr lang="fi-FI" smtClean="0"/>
              <a:t>9.11.2018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ED993-0141-40DE-B288-D2FFCD90966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96655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E79D4-3A46-4E8F-A0C6-869E32C22E59}" type="datetimeFigureOut">
              <a:rPr lang="fi-FI" smtClean="0"/>
              <a:t>9.11.2018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ED993-0141-40DE-B288-D2FFCD90966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72377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67544" y="195486"/>
            <a:ext cx="6923112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0277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5D2457-2506-4A7E-A282-DF62A68F2C3A}" type="datetimeFigureOut">
              <a:rPr lang="fi-FI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9.11.2018</a:t>
            </a:fld>
            <a:endParaRPr lang="fi-FI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7A273-F024-4A74-9AD2-DC865722D1F0}" type="slidenum">
              <a:rPr lang="fi-FI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pic>
        <p:nvPicPr>
          <p:cNvPr id="8" name="Kuva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" y="0"/>
            <a:ext cx="914222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118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bg1"/>
          </a:solidFill>
          <a:latin typeface="Segoe UI Light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Segoe UI Light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bg1"/>
          </a:solidFill>
          <a:latin typeface="Segoe UI Light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bg1"/>
          </a:solidFill>
          <a:latin typeface="Segoe UI Light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23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8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hyperlink" Target="https://www.sttinfo.fi/data/images/00368/9391cf42-75af-4216-bb7b-b17b5b56db47.png" TargetMode="External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1.jpe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687274DC-ED64-2A47-BC56-4AED851B86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000" y="1200455"/>
            <a:ext cx="576000" cy="576000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4B0E0D6B-3E69-CA4E-B85F-E52E30D574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336882"/>
            <a:ext cx="6840000" cy="1098964"/>
          </a:xfrm>
          <a:prstGeom prst="rect">
            <a:avLst/>
          </a:prstGeom>
        </p:spPr>
      </p:pic>
      <p:pic>
        <p:nvPicPr>
          <p:cNvPr id="2054" name="Picture 6" descr="C:\Users\anirkar3\Downloads\BusinessOulu\BO-Ouka_-8928.jpg" hidden="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" t="9484" r="2849" b="10909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nassrv5\koti16g$\anirkar3\My Documents\Vastaanotetut tiedostot\logo.png" hidden="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062" y="4401340"/>
            <a:ext cx="2237410" cy="38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\\nassrv5\koti16g$\anirkar3\My Documents\Vastaanotetut tiedostot\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252769"/>
            <a:ext cx="1505133" cy="343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\\nassrv5\koti16g$\anirkar3\My Documents\BO\OIA\oia_alueet_fi-02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508"/>
          <a:stretch/>
        </p:blipFill>
        <p:spPr bwMode="auto">
          <a:xfrm>
            <a:off x="2078601" y="1142928"/>
            <a:ext cx="1244758" cy="69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\\nassrv5\koti16g$\anirkar3\My Documents\BO\OIA\oia_alueet_fi-03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72"/>
          <a:stretch/>
        </p:blipFill>
        <p:spPr bwMode="auto">
          <a:xfrm>
            <a:off x="3014705" y="1142928"/>
            <a:ext cx="1147389" cy="70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\\nassrv5\koti16g$\anirkar3\My Documents\BO\OIA\oia_alueet_fi-04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52"/>
          <a:stretch/>
        </p:blipFill>
        <p:spPr bwMode="auto">
          <a:xfrm>
            <a:off x="3950809" y="1127972"/>
            <a:ext cx="1147389" cy="7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\\nassrv5\koti16g$\anirkar3\My Documents\BO\OIA\oia_alueet_fi-05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4951"/>
          <a:stretch/>
        </p:blipFill>
        <p:spPr bwMode="auto">
          <a:xfrm>
            <a:off x="4747026" y="1131590"/>
            <a:ext cx="1446760" cy="7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0661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>
            <a:extLst>
              <a:ext uri="{FF2B5EF4-FFF2-40B4-BE49-F238E27FC236}">
                <a16:creationId xmlns:a16="http://schemas.microsoft.com/office/drawing/2014/main" id="{DC46B969-A7F1-D44D-A200-2EB63E312E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559" y="2678190"/>
            <a:ext cx="2278800" cy="2049647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ED8C0289-AC70-7247-BD3A-7A9B179476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24102"/>
            <a:ext cx="7107471" cy="4716000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B338535B-C31C-F84A-B9A0-17D0145411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95174"/>
            <a:ext cx="4523848" cy="15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1071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W:\Viestinta_&amp;_markkinointi\Materiaalipankki\Valokuvat\5GFWD Hackathon\1600px 20170609 - 5GFWD Oulu - JPM -007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9" b="9459"/>
          <a:stretch/>
        </p:blipFill>
        <p:spPr bwMode="auto">
          <a:xfrm>
            <a:off x="-42747" y="1"/>
            <a:ext cx="918674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yöristetty suorakulmio 10"/>
          <p:cNvSpPr/>
          <p:nvPr/>
        </p:nvSpPr>
        <p:spPr>
          <a:xfrm>
            <a:off x="-44481" y="3003798"/>
            <a:ext cx="5302407" cy="572093"/>
          </a:xfrm>
          <a:prstGeom prst="round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Pyöristetty suorakulmio 11"/>
          <p:cNvSpPr/>
          <p:nvPr/>
        </p:nvSpPr>
        <p:spPr>
          <a:xfrm>
            <a:off x="-108520" y="2499742"/>
            <a:ext cx="9432633" cy="572093"/>
          </a:xfrm>
          <a:prstGeom prst="round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Pyöristetty suorakulmio 12"/>
          <p:cNvSpPr/>
          <p:nvPr/>
        </p:nvSpPr>
        <p:spPr>
          <a:xfrm>
            <a:off x="107919" y="2087843"/>
            <a:ext cx="9648657" cy="572093"/>
          </a:xfrm>
          <a:prstGeom prst="round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Pyöristetty suorakulmio 13"/>
          <p:cNvSpPr/>
          <p:nvPr/>
        </p:nvSpPr>
        <p:spPr>
          <a:xfrm>
            <a:off x="-2340768" y="1668150"/>
            <a:ext cx="9648657" cy="572093"/>
          </a:xfrm>
          <a:prstGeom prst="round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21E7937A-8AA0-374F-8CB0-27976D8621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67893"/>
            <a:ext cx="7514461" cy="2268000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7EC3F410-8A68-224F-83CA-D8AF60FE85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2659936"/>
            <a:ext cx="2041266" cy="18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801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60373099-5827-3C4F-A1A7-D57E5A2B70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642" y="2727657"/>
            <a:ext cx="2121316" cy="1908000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5F8967ED-E322-134A-A5ED-078F95B078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1" y="1131590"/>
            <a:ext cx="6185127" cy="4104000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ED3EE819-33C0-A04A-A840-E63A225BF4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47" y="706091"/>
            <a:ext cx="5128921" cy="15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1724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W:\Viestinta_&amp;_markkinointi\Materiaalipankki\Valokuvat\Kati Leinonen Ilmestys Oy\2014\_Pohto_X9C136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56" b="7626"/>
          <a:stretch/>
        </p:blipFill>
        <p:spPr bwMode="auto">
          <a:xfrm>
            <a:off x="-7118" y="1"/>
            <a:ext cx="923223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B88DB6A9-5D2B-EC41-A8EB-8DE52ABD9D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74" y="1572636"/>
            <a:ext cx="7633738" cy="2304000"/>
          </a:xfrm>
          <a:prstGeom prst="rect">
            <a:avLst/>
          </a:prstGeom>
        </p:spPr>
      </p:pic>
      <p:sp>
        <p:nvSpPr>
          <p:cNvPr id="13" name="Pyöristetty suorakulmio 12"/>
          <p:cNvSpPr/>
          <p:nvPr/>
        </p:nvSpPr>
        <p:spPr>
          <a:xfrm>
            <a:off x="-1908720" y="2724636"/>
            <a:ext cx="9648657" cy="572095"/>
          </a:xfrm>
          <a:prstGeom prst="round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Pyöristetty suorakulmio 11"/>
          <p:cNvSpPr/>
          <p:nvPr/>
        </p:nvSpPr>
        <p:spPr>
          <a:xfrm>
            <a:off x="-1971929" y="2216611"/>
            <a:ext cx="9648657" cy="572095"/>
          </a:xfrm>
          <a:prstGeom prst="round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BF1F1F5E-E7C0-9841-AFC3-5BC0D0D567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621408"/>
            <a:ext cx="2273300" cy="204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8992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F96E9906-3D34-0447-977F-CCF1861CC7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643758"/>
            <a:ext cx="2273300" cy="2044700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6046011F-80DC-5348-B925-C46ACFDA9E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21" y="1203598"/>
            <a:ext cx="6402149" cy="4248000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D43F6B25-A8A2-C04C-9C10-CA9F899E93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31" y="398024"/>
            <a:ext cx="5128921" cy="15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5900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C:\Users\anirkar3\Downloads\BusinessOulu\BO-Ouka_-927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8" b="7234"/>
          <a:stretch/>
        </p:blipFill>
        <p:spPr bwMode="auto">
          <a:xfrm>
            <a:off x="-36512" y="0"/>
            <a:ext cx="938734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iruutu 1"/>
          <p:cNvSpPr txBox="1"/>
          <p:nvPr/>
        </p:nvSpPr>
        <p:spPr>
          <a:xfrm>
            <a:off x="755576" y="411510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.</a:t>
            </a:r>
          </a:p>
        </p:txBody>
      </p:sp>
      <p:pic>
        <p:nvPicPr>
          <p:cNvPr id="7" name="Picture 3" descr="\\nassrv5\koti16g$\anirkar3\My Documents\BO\OIA\OIA-logo_whi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299942"/>
            <a:ext cx="1786683" cy="34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391" y="483518"/>
            <a:ext cx="2445513" cy="4050035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EEEC1100-4C47-B142-A6EF-4D40902B8A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000" y="2016000"/>
            <a:ext cx="270000" cy="258511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2EA6E72F-3590-8240-A385-64AC616B5D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743775"/>
            <a:ext cx="5009644" cy="15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5495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isällön paikkamerkki 2"/>
          <p:cNvSpPr txBox="1">
            <a:spLocks/>
          </p:cNvSpPr>
          <p:nvPr/>
        </p:nvSpPr>
        <p:spPr>
          <a:xfrm>
            <a:off x="4472841" y="2198599"/>
            <a:ext cx="2513269" cy="1011116"/>
          </a:xfrm>
          <a:prstGeom prst="rect">
            <a:avLst/>
          </a:prstGeom>
        </p:spPr>
        <p:txBody>
          <a:bodyPr numCol="2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bg1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bg1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bg1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fi-FI" sz="1400" b="1" dirty="0"/>
              <a:t>ICT &amp; </a:t>
            </a:r>
            <a:r>
              <a:rPr lang="fi-FI" sz="1400" b="1" dirty="0" err="1"/>
              <a:t>Digitalization</a:t>
            </a:r>
            <a:r>
              <a:rPr lang="fi-FI" sz="1200" dirty="0"/>
              <a:t/>
            </a:r>
            <a:br>
              <a:rPr lang="fi-FI" sz="1200" dirty="0"/>
            </a:br>
            <a:r>
              <a:rPr lang="fi-FI" sz="1100" dirty="0"/>
              <a:t>Heikki </a:t>
            </a:r>
            <a:r>
              <a:rPr lang="fi-FI" sz="1100" dirty="0" err="1"/>
              <a:t>Ailisto</a:t>
            </a:r>
            <a:r>
              <a:rPr lang="fi-FI" sz="1100" dirty="0"/>
              <a:t/>
            </a:r>
            <a:br>
              <a:rPr lang="fi-FI" sz="1100" dirty="0"/>
            </a:br>
            <a:r>
              <a:rPr lang="fi-FI" sz="1100" i="1" dirty="0" err="1"/>
              <a:t>heikki.ailisto@vtt.fi</a:t>
            </a:r>
            <a:endParaRPr lang="fi-FI" sz="1100" i="1" dirty="0"/>
          </a:p>
        </p:txBody>
      </p:sp>
      <p:sp>
        <p:nvSpPr>
          <p:cNvPr id="2" name="Tekstiruutu 1"/>
          <p:cNvSpPr txBox="1"/>
          <p:nvPr/>
        </p:nvSpPr>
        <p:spPr>
          <a:xfrm>
            <a:off x="7183211" y="2157495"/>
            <a:ext cx="1960789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i-FI" sz="1400" b="1" dirty="0" err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Agile</a:t>
            </a:r>
            <a:r>
              <a:rPr lang="fi-FI" sz="1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br>
              <a:rPr lang="fi-FI" sz="1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fi-FI" sz="1400" b="1" dirty="0" err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Commercialization</a:t>
            </a:r>
            <a:r>
              <a:rPr lang="fi-FI" sz="14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fi-FI" sz="14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fi-FI" sz="11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Sami Niemelä</a:t>
            </a:r>
            <a:br>
              <a:rPr lang="fi-FI" sz="11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fi-FI" sz="1100" i="1" dirty="0" err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sami.m.niemela</a:t>
            </a:r>
            <a:r>
              <a:rPr lang="fi-FI" sz="1100" i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@</a:t>
            </a:r>
            <a:br>
              <a:rPr lang="fi-FI" sz="1100" i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fi-FI" sz="1100" i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oamk.fi</a:t>
            </a:r>
          </a:p>
          <a:p>
            <a:endParaRPr lang="fi-FI" dirty="0"/>
          </a:p>
        </p:txBody>
      </p:sp>
      <p:sp>
        <p:nvSpPr>
          <p:cNvPr id="3" name="Suorakulmio 2"/>
          <p:cNvSpPr/>
          <p:nvPr/>
        </p:nvSpPr>
        <p:spPr>
          <a:xfrm>
            <a:off x="1763688" y="3557503"/>
            <a:ext cx="1906957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fi-FI" sz="1400" b="1" spc="-50" dirty="0" err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Northern</a:t>
            </a:r>
            <a:r>
              <a:rPr lang="fi-FI" sz="1400" b="1" spc="-5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City </a:t>
            </a:r>
            <a:r>
              <a:rPr lang="fi-FI" sz="1400" b="1" spc="-50" dirty="0" err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with</a:t>
            </a:r>
            <a:r>
              <a:rPr lang="fi-FI" sz="1400" b="1" spc="-5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1400" b="1" spc="-50" dirty="0" err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Attractive</a:t>
            </a:r>
            <a:r>
              <a:rPr lang="fi-FI" sz="1400" b="1" spc="-5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1400" b="1" spc="-50" dirty="0" err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Opportunities</a:t>
            </a:r>
            <a:r>
              <a:rPr lang="fi-FI" sz="12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fi-FI" sz="12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fi-FI" sz="11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Olli Rantala</a:t>
            </a:r>
            <a:br>
              <a:rPr lang="fi-FI" sz="11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fi-FI" sz="1100" i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olli.rantala@ouka.fi </a:t>
            </a:r>
          </a:p>
          <a:p>
            <a:pPr>
              <a:spcAft>
                <a:spcPts val="1200"/>
              </a:spcAft>
            </a:pPr>
            <a:endParaRPr lang="fi-FI" sz="15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Picture 3" descr="\\nassrv5\koti16g$\anirkar3\My Documents\BO\OIA\OIA-logo_whi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765" y="987574"/>
            <a:ext cx="1786683" cy="34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uora yhdysviiva 4"/>
          <p:cNvCxnSpPr/>
          <p:nvPr/>
        </p:nvCxnSpPr>
        <p:spPr>
          <a:xfrm>
            <a:off x="467544" y="1707654"/>
            <a:ext cx="8136904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Kuva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121879"/>
            <a:ext cx="1171026" cy="1164555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016" y="2118644"/>
            <a:ext cx="1171026" cy="1171026"/>
          </a:xfrm>
          <a:prstGeom prst="rect">
            <a:avLst/>
          </a:prstGeom>
        </p:spPr>
      </p:pic>
      <p:pic>
        <p:nvPicPr>
          <p:cNvPr id="10" name="Kuva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47" y="3507854"/>
            <a:ext cx="1171026" cy="1171026"/>
          </a:xfrm>
          <a:prstGeom prst="rect">
            <a:avLst/>
          </a:prstGeom>
        </p:spPr>
      </p:pic>
      <p:pic>
        <p:nvPicPr>
          <p:cNvPr id="11" name="Kuva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560964"/>
            <a:ext cx="1171026" cy="1171026"/>
          </a:xfrm>
          <a:prstGeom prst="rect">
            <a:avLst/>
          </a:prstGeom>
        </p:spPr>
      </p:pic>
      <p:pic>
        <p:nvPicPr>
          <p:cNvPr id="12" name="Kuva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85" y="2118644"/>
            <a:ext cx="1171026" cy="1171026"/>
          </a:xfrm>
          <a:prstGeom prst="rect">
            <a:avLst/>
          </a:prstGeom>
        </p:spPr>
      </p:pic>
      <p:sp>
        <p:nvSpPr>
          <p:cNvPr id="16" name="Sisällön paikkamerkki 2"/>
          <p:cNvSpPr txBox="1">
            <a:spLocks/>
          </p:cNvSpPr>
          <p:nvPr/>
        </p:nvSpPr>
        <p:spPr>
          <a:xfrm>
            <a:off x="4510809" y="3589284"/>
            <a:ext cx="3373559" cy="1286722"/>
          </a:xfrm>
          <a:prstGeom prst="rect">
            <a:avLst/>
          </a:prstGeom>
        </p:spPr>
        <p:txBody>
          <a:bodyPr numCol="2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bg1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bg1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bg1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fi-FI" sz="1400" b="1" dirty="0"/>
              <a:t>Industry </a:t>
            </a:r>
            <a:br>
              <a:rPr lang="fi-FI" sz="1400" b="1" dirty="0"/>
            </a:br>
            <a:r>
              <a:rPr lang="fi-FI" sz="1400" b="1" dirty="0"/>
              <a:t>2026</a:t>
            </a:r>
            <a:r>
              <a:rPr lang="fi-FI" sz="1600" dirty="0"/>
              <a:t/>
            </a:r>
            <a:br>
              <a:rPr lang="fi-FI" sz="1600" dirty="0"/>
            </a:br>
            <a:r>
              <a:rPr lang="fi-FI" sz="1100" dirty="0"/>
              <a:t>Pekka Tervonen</a:t>
            </a:r>
            <a:br>
              <a:rPr lang="fi-FI" sz="1100" dirty="0"/>
            </a:br>
            <a:r>
              <a:rPr lang="fi-FI" sz="1100" i="1" dirty="0"/>
              <a:t>pekka.tervonen@oulu.fi</a:t>
            </a:r>
          </a:p>
        </p:txBody>
      </p:sp>
      <p:sp>
        <p:nvSpPr>
          <p:cNvPr id="14" name="Tekstiruutu 13"/>
          <p:cNvSpPr txBox="1"/>
          <p:nvPr/>
        </p:nvSpPr>
        <p:spPr>
          <a:xfrm>
            <a:off x="1718831" y="2190204"/>
            <a:ext cx="1557025" cy="1198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OuluHealth</a:t>
            </a:r>
            <a:r>
              <a:rPr lang="fi-FI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16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fi-FI" sz="16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fi-FI" sz="11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Salla Hirvonen  </a:t>
            </a:r>
            <a:r>
              <a:rPr lang="fi-FI" sz="11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fi-FI" sz="11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fi-FI" sz="1100" i="1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salla.hirvonen</a:t>
            </a:r>
            <a:r>
              <a:rPr lang="fi-FI" sz="1100" i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@</a:t>
            </a:r>
            <a:r>
              <a:rPr lang="fi-FI" sz="1100" i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fi-FI" sz="1100" i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fi-FI" sz="1100" i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businessoulu.com</a:t>
            </a:r>
          </a:p>
          <a:p>
            <a:endParaRPr lang="fi-FI" dirty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0C546490-940A-5848-A215-1B765BF6956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50" y="530475"/>
            <a:ext cx="3101212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68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Ryhmä 1"/>
          <p:cNvGrpSpPr/>
          <p:nvPr/>
        </p:nvGrpSpPr>
        <p:grpSpPr>
          <a:xfrm>
            <a:off x="2007840" y="1419622"/>
            <a:ext cx="5012432" cy="3121203"/>
            <a:chOff x="2123728" y="771550"/>
            <a:chExt cx="5012432" cy="3121203"/>
          </a:xfrm>
        </p:grpSpPr>
        <p:sp>
          <p:nvSpPr>
            <p:cNvPr id="31" name="Suorakulmio 30"/>
            <p:cNvSpPr/>
            <p:nvPr/>
          </p:nvSpPr>
          <p:spPr>
            <a:xfrm>
              <a:off x="5333942" y="2083252"/>
              <a:ext cx="1800000" cy="504000"/>
            </a:xfrm>
            <a:prstGeom prst="rect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9" name="Suorakulmio 28"/>
            <p:cNvSpPr/>
            <p:nvPr/>
          </p:nvSpPr>
          <p:spPr>
            <a:xfrm>
              <a:off x="3717790" y="3388753"/>
              <a:ext cx="1800000" cy="504000"/>
            </a:xfrm>
            <a:prstGeom prst="rect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8" name="Suorakulmio 27"/>
            <p:cNvSpPr/>
            <p:nvPr/>
          </p:nvSpPr>
          <p:spPr>
            <a:xfrm>
              <a:off x="3703672" y="771550"/>
              <a:ext cx="1800000" cy="504000"/>
            </a:xfrm>
            <a:prstGeom prst="rect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5" name="Suorakulmio 24"/>
            <p:cNvSpPr/>
            <p:nvPr/>
          </p:nvSpPr>
          <p:spPr>
            <a:xfrm>
              <a:off x="2123728" y="2770255"/>
              <a:ext cx="1800000" cy="504000"/>
            </a:xfrm>
            <a:prstGeom prst="rect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3" name="Suorakulmio 22"/>
            <p:cNvSpPr/>
            <p:nvPr/>
          </p:nvSpPr>
          <p:spPr>
            <a:xfrm>
              <a:off x="2123728" y="2083252"/>
              <a:ext cx="1800000" cy="504000"/>
            </a:xfrm>
            <a:prstGeom prst="rect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1" name="Suorakulmio 20"/>
            <p:cNvSpPr/>
            <p:nvPr/>
          </p:nvSpPr>
          <p:spPr>
            <a:xfrm>
              <a:off x="2123728" y="1433593"/>
              <a:ext cx="1800000" cy="504000"/>
            </a:xfrm>
            <a:prstGeom prst="rect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9" name="Suorakulmio 18"/>
            <p:cNvSpPr/>
            <p:nvPr/>
          </p:nvSpPr>
          <p:spPr>
            <a:xfrm>
              <a:off x="5336160" y="1410068"/>
              <a:ext cx="1800000" cy="504000"/>
            </a:xfrm>
            <a:prstGeom prst="rect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7" name="Suorakulmio 16"/>
            <p:cNvSpPr/>
            <p:nvPr/>
          </p:nvSpPr>
          <p:spPr>
            <a:xfrm>
              <a:off x="5336160" y="2767721"/>
              <a:ext cx="1800000" cy="504000"/>
            </a:xfrm>
            <a:prstGeom prst="rect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5" name="Picture 2" descr="F:\pyöreäpöytäkuvitu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5914">
              <a:off x="3505835" y="1201665"/>
              <a:ext cx="2267175" cy="2267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\\nassrv5\koti2g1$\jajuahl6\Omat tiedostot\OIA viestintäkoordinaattori\Viestintä\Logot\oulucons_magenta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5552" y="849831"/>
              <a:ext cx="876585" cy="2817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\\nassrv5\koti2g1$\jajuahl6\Omat tiedostot\OIA viestintäkoordinaattori\Viestintä\Logot\logo_osekk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0832" y="2211654"/>
              <a:ext cx="710545" cy="24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\\nassrv5\koti2g1$\jajuahl6\Omat tiedostot\OIA viestintäkoordinaattori\Viestintä\Logot\vtt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1124" y="2169798"/>
              <a:ext cx="654618" cy="287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3" name="Picture 9" descr="\\nassrv5\koti2g1$\jajuahl6\Omat tiedostot\OIA viestintäkoordinaattori\Viestintä\Logot\Technopolis-logo-rgb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8983" y="2894540"/>
              <a:ext cx="1169399" cy="2503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\\nassrv5\koti16g$\anirkar3\My Documents\BO\OIA\OIA-logo_white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7830" y="2211710"/>
              <a:ext cx="1220328" cy="2329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Kuva 3">
            <a:extLst>
              <a:ext uri="{FF2B5EF4-FFF2-40B4-BE49-F238E27FC236}">
                <a16:creationId xmlns:a16="http://schemas.microsoft.com/office/drawing/2014/main" id="{E7840E2A-B67F-BD40-A06C-ED6817B32B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181931"/>
            <a:ext cx="7838207" cy="1512000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AF062622-EE6D-6F4C-A96B-44EBF4084D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657" y="1911871"/>
            <a:ext cx="0" cy="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03A882B0-A8B0-D94D-8103-4F780DF1A01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139750"/>
            <a:ext cx="706909" cy="4320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6E780CF-70B9-8E40-AA0F-9BC0FD0FBE2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864" y="3588198"/>
            <a:ext cx="900000" cy="207688"/>
          </a:xfrm>
          <a:prstGeom prst="rect">
            <a:avLst/>
          </a:prstGeom>
        </p:spPr>
      </p:pic>
      <p:pic>
        <p:nvPicPr>
          <p:cNvPr id="11" name="Picture 2" descr="Oulun yliopisto_logo_eng_rgb11-2.png">
            <a:hlinkClick r:id="rId13"/>
            <a:extLst>
              <a:ext uri="{FF2B5EF4-FFF2-40B4-BE49-F238E27FC236}">
                <a16:creationId xmlns:a16="http://schemas.microsoft.com/office/drawing/2014/main" id="{13919229-DCDB-6E4F-8045-EB805E763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113551"/>
            <a:ext cx="1539111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luke.fi/wp-content/uploads/2015/02/Luke_EN_virall_WEB.jpg">
            <a:extLst>
              <a:ext uri="{FF2B5EF4-FFF2-40B4-BE49-F238E27FC236}">
                <a16:creationId xmlns:a16="http://schemas.microsoft.com/office/drawing/2014/main" id="{062643B6-A45A-BA4C-AA7D-69A120200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119966"/>
            <a:ext cx="441634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225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nirkar3\Downloads\shutterstock_663713938_d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287" y="-23941"/>
            <a:ext cx="9229038" cy="519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yöristetty suorakulmio 7"/>
          <p:cNvSpPr/>
          <p:nvPr/>
        </p:nvSpPr>
        <p:spPr>
          <a:xfrm>
            <a:off x="-1030648" y="2876034"/>
            <a:ext cx="9491080" cy="631820"/>
          </a:xfrm>
          <a:prstGeom prst="round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Pyöristetty suorakulmio 6"/>
          <p:cNvSpPr/>
          <p:nvPr/>
        </p:nvSpPr>
        <p:spPr>
          <a:xfrm>
            <a:off x="-1441176" y="1867962"/>
            <a:ext cx="10585176" cy="847804"/>
          </a:xfrm>
          <a:prstGeom prst="round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563638"/>
            <a:ext cx="1254935" cy="2078308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6A57D3D8-3F70-D847-9B90-FB3B2F903C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50" y="820792"/>
            <a:ext cx="6426654" cy="3564000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6D87ADF7-95D8-8E4F-A398-C90C633E3E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492" y="2360611"/>
            <a:ext cx="150400" cy="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173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283068AE-FCE0-C145-BFEB-FBB0B9E4D2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177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OuluHealt_300ppi002_di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10" r="7810" b="3327"/>
          <a:stretch/>
        </p:blipFill>
        <p:spPr bwMode="auto">
          <a:xfrm>
            <a:off x="-108520" y="-20538"/>
            <a:ext cx="9289032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Ryhmä 13"/>
          <p:cNvGrpSpPr/>
          <p:nvPr/>
        </p:nvGrpSpPr>
        <p:grpSpPr>
          <a:xfrm>
            <a:off x="-392794" y="62661"/>
            <a:ext cx="5955464" cy="6067570"/>
            <a:chOff x="-392794" y="8069"/>
            <a:chExt cx="5955464" cy="6067570"/>
          </a:xfrm>
        </p:grpSpPr>
        <p:pic>
          <p:nvPicPr>
            <p:cNvPr id="15" name="Picture 3" descr="\\nassrv5\koti16g$\anirkar3\My Documents\BO\lifescience diat\nauhakuvio-01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21" r="1" b="57039"/>
            <a:stretch/>
          </p:blipFill>
          <p:spPr bwMode="auto">
            <a:xfrm rot="18846871">
              <a:off x="-892811" y="1580747"/>
              <a:ext cx="6067570" cy="2922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\\nassrv5\koti16g$\anirkar3\My Documents\BO\lifescience diat\nauhakuvio-0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610" r="34446"/>
            <a:stretch/>
          </p:blipFill>
          <p:spPr bwMode="auto">
            <a:xfrm rot="10382416">
              <a:off x="-392794" y="3395851"/>
              <a:ext cx="5955464" cy="20641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Pyöristetty suorakulmio 1"/>
          <p:cNvSpPr/>
          <p:nvPr/>
        </p:nvSpPr>
        <p:spPr>
          <a:xfrm>
            <a:off x="205697" y="1641819"/>
            <a:ext cx="5302407" cy="348681"/>
          </a:xfrm>
          <a:prstGeom prst="round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Pyöristetty suorakulmio 11"/>
          <p:cNvSpPr/>
          <p:nvPr/>
        </p:nvSpPr>
        <p:spPr>
          <a:xfrm>
            <a:off x="-36512" y="2410398"/>
            <a:ext cx="5832648" cy="383549"/>
          </a:xfrm>
          <a:prstGeom prst="round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Pyöristetty suorakulmio 16"/>
          <p:cNvSpPr/>
          <p:nvPr/>
        </p:nvSpPr>
        <p:spPr>
          <a:xfrm>
            <a:off x="277705" y="2732083"/>
            <a:ext cx="5302407" cy="421904"/>
          </a:xfrm>
          <a:prstGeom prst="round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F05C1423-718C-4047-BA7E-AD6564F954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578"/>
            <a:ext cx="0" cy="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FCA0615-705D-5947-BBF4-F5F146A898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09" y="1667249"/>
            <a:ext cx="5760000" cy="1925155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8A8FCCD9-15B4-804E-846D-3AEDA64AA1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945" y="2741087"/>
            <a:ext cx="2196000" cy="197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708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uva 13">
            <a:extLst>
              <a:ext uri="{FF2B5EF4-FFF2-40B4-BE49-F238E27FC236}">
                <a16:creationId xmlns:a16="http://schemas.microsoft.com/office/drawing/2014/main" id="{056EECCD-101D-2741-AED5-3DF37B8B1E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945" y="2741087"/>
            <a:ext cx="2196000" cy="1975173"/>
          </a:xfrm>
          <a:prstGeom prst="rect">
            <a:avLst/>
          </a:prstGeom>
        </p:spPr>
      </p:pic>
      <p:grpSp>
        <p:nvGrpSpPr>
          <p:cNvPr id="9" name="Ryhmä 8"/>
          <p:cNvGrpSpPr/>
          <p:nvPr/>
        </p:nvGrpSpPr>
        <p:grpSpPr>
          <a:xfrm>
            <a:off x="-392794" y="62661"/>
            <a:ext cx="5955464" cy="6067570"/>
            <a:chOff x="-392794" y="8069"/>
            <a:chExt cx="5955464" cy="6067570"/>
          </a:xfrm>
        </p:grpSpPr>
        <p:pic>
          <p:nvPicPr>
            <p:cNvPr id="10" name="Picture 3" descr="\\nassrv5\koti16g$\anirkar3\My Documents\BO\lifescience diat\nauhakuvio-01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21" r="1" b="57039"/>
            <a:stretch/>
          </p:blipFill>
          <p:spPr bwMode="auto">
            <a:xfrm rot="18846871">
              <a:off x="-892811" y="1580747"/>
              <a:ext cx="6067570" cy="2922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3" descr="\\nassrv5\koti16g$\anirkar3\My Documents\BO\lifescience diat\nauhakuvio-0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610" r="34446"/>
            <a:stretch/>
          </p:blipFill>
          <p:spPr bwMode="auto">
            <a:xfrm rot="10382416">
              <a:off x="-392794" y="3395851"/>
              <a:ext cx="5955464" cy="20641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Kuva 6">
            <a:extLst>
              <a:ext uri="{FF2B5EF4-FFF2-40B4-BE49-F238E27FC236}">
                <a16:creationId xmlns:a16="http://schemas.microsoft.com/office/drawing/2014/main" id="{CC863B55-FE5C-EE4F-8F3D-5DE67FE14E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894191"/>
            <a:ext cx="3080983" cy="1368000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14EF97EA-5782-0E4A-B944-FC9F0316C9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419622"/>
            <a:ext cx="4569170" cy="2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701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nirkar3\Downloads\160622_Kirjasto_aurinkopanelit_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" t="16996" r="12563" b="7784"/>
          <a:stretch/>
        </p:blipFill>
        <p:spPr bwMode="auto">
          <a:xfrm>
            <a:off x="-1" y="-164553"/>
            <a:ext cx="9144001" cy="530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D1FD183A-B8D3-1F49-BA81-66AA2BE71E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9" y="1213340"/>
            <a:ext cx="6785779" cy="2268000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BCB063FD-6F9A-7640-A2A3-FE3051374B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831" y="2859782"/>
            <a:ext cx="985598" cy="15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191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624F79D4-F314-974D-8473-F7F619AD0F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27710"/>
            <a:ext cx="4739270" cy="1584000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2A767E3C-486D-F24F-A061-1632655FCB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10" y="771550"/>
            <a:ext cx="6890449" cy="4572000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30B5AC70-BE1B-EA44-BAB7-656DE2BDA3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876" y="2859782"/>
            <a:ext cx="985598" cy="15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680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0" t="19010" b="4208"/>
          <a:stretch/>
        </p:blipFill>
        <p:spPr>
          <a:xfrm>
            <a:off x="-36512" y="-92546"/>
            <a:ext cx="9217024" cy="5256584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086BECFB-5DBC-6E43-8753-2C4DE39EFA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19" y="1419622"/>
            <a:ext cx="7539756" cy="25200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D84DDA21-E60F-1B47-A9B5-868567B112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673991"/>
            <a:ext cx="2278800" cy="204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058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5402</TotalTime>
  <Words>830</Words>
  <Application>Microsoft Office PowerPoint</Application>
  <PresentationFormat>Näytössä katseltava esitys (16:9)</PresentationFormat>
  <Paragraphs>73</Paragraphs>
  <Slides>16</Slides>
  <Notes>16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16</vt:i4>
      </vt:variant>
    </vt:vector>
  </HeadingPairs>
  <TitlesOfParts>
    <vt:vector size="22" baseType="lpstr">
      <vt:lpstr>Arial</vt:lpstr>
      <vt:lpstr>Calibri</vt:lpstr>
      <vt:lpstr>Segoe UI</vt:lpstr>
      <vt:lpstr>Segoe UI Light</vt:lpstr>
      <vt:lpstr>Office-teema</vt:lpstr>
      <vt:lpstr>5_Office-teema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>Oulun kaupunki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Ahlstén Jaakko</dc:creator>
  <cp:lastModifiedBy>Ahlstén Jaakko</cp:lastModifiedBy>
  <cp:revision>116</cp:revision>
  <dcterms:created xsi:type="dcterms:W3CDTF">2017-10-27T08:45:57Z</dcterms:created>
  <dcterms:modified xsi:type="dcterms:W3CDTF">2018-11-09T08:50:23Z</dcterms:modified>
</cp:coreProperties>
</file>