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0" r:id="rId6"/>
    <p:sldMasterId id="2147483670" r:id="rId7"/>
  </p:sldMasterIdLst>
  <p:notesMasterIdLst>
    <p:notesMasterId r:id="rId17"/>
  </p:notesMasterIdLst>
  <p:sldIdLst>
    <p:sldId id="261" r:id="rId8"/>
    <p:sldId id="269" r:id="rId9"/>
    <p:sldId id="262" r:id="rId10"/>
    <p:sldId id="263" r:id="rId11"/>
    <p:sldId id="264" r:id="rId12"/>
    <p:sldId id="265" r:id="rId13"/>
    <p:sldId id="266" r:id="rId14"/>
    <p:sldId id="267" r:id="rId15"/>
    <p:sldId id="268" r:id="rId16"/>
  </p:sldIdLst>
  <p:sldSz cx="9144000" cy="6858000" type="screen4x3"/>
  <p:notesSz cx="6797675"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0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D6C5141C-1BB0-4543-A4BC-4E3048D5C7A1}" type="datetimeFigureOut">
              <a:rPr lang="fi-FI" smtClean="0"/>
              <a:t>24.3.2015</a:t>
            </a:fld>
            <a:endParaRPr lang="fi-FI"/>
          </a:p>
        </p:txBody>
      </p:sp>
      <p:sp>
        <p:nvSpPr>
          <p:cNvPr id="4" name="Dian kuvan paikkamerkki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28A99545-2E6A-40CA-930C-C55E5FFF81D8}" type="slidenum">
              <a:rPr lang="fi-FI" smtClean="0"/>
              <a:t>‹#›</a:t>
            </a:fld>
            <a:endParaRPr lang="fi-FI"/>
          </a:p>
        </p:txBody>
      </p:sp>
    </p:spTree>
    <p:extLst>
      <p:ext uri="{BB962C8B-B14F-4D97-AF65-F5344CB8AC3E}">
        <p14:creationId xmlns:p14="http://schemas.microsoft.com/office/powerpoint/2010/main" val="648227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957483E2-475B-42E1-AD9A-56D629322F40}" type="slidenum">
              <a:rPr lang="fi-FI" sz="1200" smtClean="0"/>
              <a:pPr/>
              <a:t>1</a:t>
            </a:fld>
            <a:endParaRPr lang="fi-FI" sz="1200" smtClean="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24.3.2015</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12" name="Kuva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9592" y="6241686"/>
            <a:ext cx="1152128" cy="307234"/>
          </a:xfrm>
          <a:prstGeom prst="rect">
            <a:avLst/>
          </a:prstGeom>
        </p:spPr>
      </p:pic>
    </p:spTree>
    <p:extLst>
      <p:ext uri="{BB962C8B-B14F-4D97-AF65-F5344CB8AC3E}">
        <p14:creationId xmlns:p14="http://schemas.microsoft.com/office/powerpoint/2010/main" val="90217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39552" y="4653136"/>
            <a:ext cx="7772400" cy="1362075"/>
          </a:xfrm>
          <a:prstGeom prst="rect">
            <a:avLst/>
          </a:prstGeo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539552" y="4005064"/>
            <a:ext cx="7772400" cy="6480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8428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77072"/>
            <a:ext cx="8229600" cy="1127089"/>
          </a:xfrm>
          <a:prstGeom prst="rect">
            <a:avLst/>
          </a:prstGeom>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811619C0-31CC-4B50-A809-72FF9B5DA960}" type="datetimeFigureOut">
              <a:rPr lang="fi-FI" smtClean="0"/>
              <a:t>24.3.2015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39496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24.3.2015</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12" name="Kuva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9592" y="6241686"/>
            <a:ext cx="1152128" cy="307234"/>
          </a:xfrm>
          <a:prstGeom prst="rect">
            <a:avLst/>
          </a:prstGeom>
        </p:spPr>
      </p:pic>
    </p:spTree>
    <p:extLst>
      <p:ext uri="{BB962C8B-B14F-4D97-AF65-F5344CB8AC3E}">
        <p14:creationId xmlns:p14="http://schemas.microsoft.com/office/powerpoint/2010/main" val="3166636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6069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944247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811619C0-31CC-4B50-A809-72FF9B5DA960}" type="datetimeFigureOut">
              <a:rPr lang="fi-FI" smtClean="0"/>
              <a:t>24.3.2015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411509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811619C0-31CC-4B50-A809-72FF9B5DA960}" type="datetimeFigureOut">
              <a:rPr lang="fi-FI" smtClean="0"/>
              <a:t>24.3.2015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326362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811619C0-31CC-4B50-A809-72FF9B5DA960}" type="datetimeFigureOut">
              <a:rPr lang="fi-FI" smtClean="0"/>
              <a:t>24.3.2015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8020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24.3.2015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96350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151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2693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811619C0-31CC-4B50-A809-72FF9B5DA960}" type="datetimeFigureOut">
              <a:rPr lang="fi-FI" smtClean="0"/>
              <a:t>24.3.2015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2713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811619C0-31CC-4B50-A809-72FF9B5DA960}" type="datetimeFigureOut">
              <a:rPr lang="fi-FI" smtClean="0"/>
              <a:t>24.3.2015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8531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811619C0-31CC-4B50-A809-72FF9B5DA960}" type="datetimeFigureOut">
              <a:rPr lang="fi-FI" smtClean="0"/>
              <a:t>24.3.2015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3654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24.3.2015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790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467544" y="4005065"/>
            <a:ext cx="8208912" cy="1080120"/>
          </a:xfrm>
          <a:prstGeom prst="rect">
            <a:avLst/>
          </a:prstGeom>
        </p:spPr>
        <p:txBody>
          <a:bodyPr anchor="t" anchorCtr="0">
            <a:normAutofit/>
          </a:bodyPr>
          <a:lstStyle>
            <a:lvl1pPr>
              <a:defRPr sz="40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467544" y="5157192"/>
            <a:ext cx="8208912"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24.3.2015</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12" name="Kuva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9592" y="6241686"/>
            <a:ext cx="1152128" cy="307234"/>
          </a:xfrm>
          <a:prstGeom prst="rect">
            <a:avLst/>
          </a:prstGeom>
        </p:spPr>
      </p:pic>
    </p:spTree>
    <p:extLst>
      <p:ext uri="{BB962C8B-B14F-4D97-AF65-F5344CB8AC3E}">
        <p14:creationId xmlns:p14="http://schemas.microsoft.com/office/powerpoint/2010/main" val="417099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11619C0-31CC-4B50-A809-72FF9B5DA960}" type="datetimeFigureOut">
              <a:rPr lang="fi-FI" smtClean="0"/>
              <a:t>24.3.2015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9435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573718"/>
            <a:ext cx="8229600" cy="1127089"/>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67544" y="1844824"/>
            <a:ext cx="8219256" cy="4104457"/>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24.3.2015</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8" name="Kuva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9552" y="6239950"/>
            <a:ext cx="1152128" cy="307234"/>
          </a:xfrm>
          <a:prstGeom prst="rect">
            <a:avLst/>
          </a:prstGeom>
        </p:spPr>
      </p:pic>
      <p:sp>
        <p:nvSpPr>
          <p:cNvPr id="10" name="Suorakulmio 9"/>
          <p:cNvSpPr/>
          <p:nvPr/>
        </p:nvSpPr>
        <p:spPr>
          <a:xfrm>
            <a:off x="467544" y="0"/>
            <a:ext cx="8676456" cy="18864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spTree>
    <p:extLst>
      <p:ext uri="{BB962C8B-B14F-4D97-AF65-F5344CB8AC3E}">
        <p14:creationId xmlns:p14="http://schemas.microsoft.com/office/powerpoint/2010/main" val="2336602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67544" y="4160293"/>
            <a:ext cx="8219256" cy="193300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24.3.2015</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8" name="Kuva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6239950"/>
            <a:ext cx="1152128" cy="307234"/>
          </a:xfrm>
          <a:prstGeom prst="rect">
            <a:avLst/>
          </a:prstGeom>
        </p:spPr>
      </p:pic>
      <p:sp>
        <p:nvSpPr>
          <p:cNvPr id="10" name="Suorakulmio 9"/>
          <p:cNvSpPr/>
          <p:nvPr/>
        </p:nvSpPr>
        <p:spPr>
          <a:xfrm>
            <a:off x="467544" y="3861048"/>
            <a:ext cx="8676456" cy="9432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spTree>
    <p:extLst>
      <p:ext uri="{BB962C8B-B14F-4D97-AF65-F5344CB8AC3E}">
        <p14:creationId xmlns:p14="http://schemas.microsoft.com/office/powerpoint/2010/main" val="19458526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6" r:id="rId4"/>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422491"/>
            <a:ext cx="82296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700808"/>
            <a:ext cx="8229600" cy="424847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24.3.2015</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8" name="Kuva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9552" y="6239950"/>
            <a:ext cx="1152128" cy="307234"/>
          </a:xfrm>
          <a:prstGeom prst="rect">
            <a:avLst/>
          </a:prstGeom>
        </p:spPr>
      </p:pic>
      <p:pic>
        <p:nvPicPr>
          <p:cNvPr id="9" name="Kuva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96336" y="222063"/>
            <a:ext cx="1351037" cy="435334"/>
          </a:xfrm>
          <a:prstGeom prst="rect">
            <a:avLst/>
          </a:prstGeom>
        </p:spPr>
      </p:pic>
    </p:spTree>
    <p:extLst>
      <p:ext uri="{BB962C8B-B14F-4D97-AF65-F5344CB8AC3E}">
        <p14:creationId xmlns:p14="http://schemas.microsoft.com/office/powerpoint/2010/main" val="2826616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usinessmodelgeneration.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55576" y="3068960"/>
            <a:ext cx="7772400" cy="1470025"/>
          </a:xfrm>
        </p:spPr>
        <p:txBody>
          <a:bodyPr/>
          <a:lstStyle/>
          <a:p>
            <a:r>
              <a:rPr lang="fi-FI" dirty="0"/>
              <a:t>Business model canvas</a:t>
            </a:r>
            <a:endParaRPr lang="fi-FI" dirty="0" smtClean="0"/>
          </a:p>
        </p:txBody>
      </p:sp>
      <p:sp>
        <p:nvSpPr>
          <p:cNvPr id="14339" name="Rectangle 3"/>
          <p:cNvSpPr>
            <a:spLocks noGrp="1" noChangeArrowheads="1"/>
          </p:cNvSpPr>
          <p:nvPr>
            <p:ph type="subTitle" idx="1"/>
          </p:nvPr>
        </p:nvSpPr>
        <p:spPr>
          <a:xfrm>
            <a:off x="827584" y="5373216"/>
            <a:ext cx="7776864" cy="792088"/>
          </a:xfrm>
        </p:spPr>
        <p:txBody>
          <a:bodyPr>
            <a:normAutofit/>
          </a:bodyPr>
          <a:lstStyle/>
          <a:p>
            <a:r>
              <a:rPr lang="en-US" sz="1500" dirty="0" smtClean="0">
                <a:latin typeface="Calibri"/>
                <a:ea typeface="Calibri"/>
                <a:cs typeface="Times New Roman"/>
              </a:rPr>
              <a:t>The </a:t>
            </a:r>
            <a:r>
              <a:rPr lang="en-US" sz="1500" dirty="0">
                <a:latin typeface="Calibri"/>
                <a:ea typeface="Calibri"/>
                <a:cs typeface="Times New Roman"/>
              </a:rPr>
              <a:t>Business Model Canvas (</a:t>
            </a:r>
            <a:r>
              <a:rPr lang="en-US" sz="1500" u="sng" dirty="0">
                <a:solidFill>
                  <a:srgbClr val="0000FF"/>
                </a:solidFill>
                <a:latin typeface="Calibri"/>
                <a:ea typeface="Calibri"/>
                <a:cs typeface="Times New Roman"/>
                <a:hlinkClick r:id="rId3"/>
              </a:rPr>
              <a:t>http://www.businessmodelgeneration.com</a:t>
            </a:r>
            <a:r>
              <a:rPr lang="en-US" sz="1500" dirty="0">
                <a:latin typeface="Calibri"/>
                <a:ea typeface="Calibri"/>
                <a:cs typeface="Times New Roman"/>
              </a:rPr>
              <a:t>) </a:t>
            </a:r>
            <a:r>
              <a:rPr lang="en-US" sz="1500" dirty="0" smtClean="0">
                <a:latin typeface="Calibri"/>
                <a:ea typeface="Calibri"/>
                <a:cs typeface="Times New Roman"/>
              </a:rPr>
              <a:t> </a:t>
            </a:r>
            <a:r>
              <a:rPr lang="en-US" sz="1500" dirty="0">
                <a:latin typeface="Calibri"/>
                <a:ea typeface="Calibri"/>
                <a:cs typeface="Times New Roman"/>
              </a:rPr>
              <a:t>is licensed under the Creative Commons Attribution-Share Alike 3.0 Un-ported License.</a:t>
            </a:r>
            <a:endParaRPr lang="fi-FI" sz="1500" dirty="0">
              <a:latin typeface="Calibri"/>
              <a:ea typeface="Calibri"/>
              <a:cs typeface="Times New Roman"/>
            </a:endParaRPr>
          </a:p>
          <a:p>
            <a:pPr eaLnBrk="1" hangingPunct="1"/>
            <a:endParaRPr lang="fi-FI" dirty="0" smtClean="0">
              <a:solidFill>
                <a:srgbClr val="D2D2D2"/>
              </a:solidFill>
            </a:endParaRPr>
          </a:p>
        </p:txBody>
      </p:sp>
    </p:spTree>
    <p:extLst>
      <p:ext uri="{BB962C8B-B14F-4D97-AF65-F5344CB8AC3E}">
        <p14:creationId xmlns:p14="http://schemas.microsoft.com/office/powerpoint/2010/main" val="389643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152400" y="4876800"/>
            <a:ext cx="4398041" cy="1752599"/>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Cost Structure</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9" name="Rounded Rectangle 18"/>
          <p:cNvSpPr/>
          <p:nvPr/>
        </p:nvSpPr>
        <p:spPr>
          <a:xfrm>
            <a:off x="4550441" y="4876800"/>
            <a:ext cx="4398041" cy="1752599"/>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Revenue Streams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4" name="Rounded Rectangle 3"/>
          <p:cNvSpPr/>
          <p:nvPr/>
        </p:nvSpPr>
        <p:spPr>
          <a:xfrm>
            <a:off x="152400" y="762000"/>
            <a:ext cx="1764792" cy="41148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Key Partners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2" name="Rounded Rectangle 11"/>
          <p:cNvSpPr/>
          <p:nvPr/>
        </p:nvSpPr>
        <p:spPr>
          <a:xfrm>
            <a:off x="1917192" y="762000"/>
            <a:ext cx="1764792" cy="20574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Key Activities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3" name="Rounded Rectangle 12"/>
          <p:cNvSpPr/>
          <p:nvPr/>
        </p:nvSpPr>
        <p:spPr>
          <a:xfrm>
            <a:off x="1917192" y="2819400"/>
            <a:ext cx="1764792" cy="20574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Key Resources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4" name="Rounded Rectangle 13"/>
          <p:cNvSpPr/>
          <p:nvPr/>
        </p:nvSpPr>
        <p:spPr>
          <a:xfrm>
            <a:off x="3654106" y="762000"/>
            <a:ext cx="1764792" cy="41148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Value Proposition</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5" name="Rounded Rectangle 14"/>
          <p:cNvSpPr/>
          <p:nvPr/>
        </p:nvSpPr>
        <p:spPr>
          <a:xfrm>
            <a:off x="5418898" y="762000"/>
            <a:ext cx="1764792" cy="20574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Customer Relationship</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6" name="Rounded Rectangle 15"/>
          <p:cNvSpPr/>
          <p:nvPr/>
        </p:nvSpPr>
        <p:spPr>
          <a:xfrm>
            <a:off x="5418898" y="2819400"/>
            <a:ext cx="1764792" cy="20574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Channels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17" name="Rounded Rectangle 16"/>
          <p:cNvSpPr/>
          <p:nvPr/>
        </p:nvSpPr>
        <p:spPr>
          <a:xfrm>
            <a:off x="7183690" y="762000"/>
            <a:ext cx="1764792" cy="4114800"/>
          </a:xfrm>
          <a:prstGeom prst="roundRect">
            <a:avLst>
              <a:gd name="adj" fmla="val 0"/>
            </a:avLst>
          </a:prstGeom>
          <a:gradFill>
            <a:gsLst>
              <a:gs pos="0">
                <a:schemeClr val="bg1">
                  <a:lumMod val="85000"/>
                </a:schemeClr>
              </a:gs>
              <a:gs pos="35000">
                <a:schemeClr val="bg1">
                  <a:lumMod val="95000"/>
                </a:schemeClr>
              </a:gs>
              <a:gs pos="100000">
                <a:schemeClr val="bg1"/>
              </a:gs>
            </a:gsLst>
          </a:gradFill>
          <a:ln w="1905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latin typeface="Arial" pitchFamily="34" charset="0"/>
                <a:cs typeface="Arial" pitchFamily="34" charset="0"/>
              </a:rPr>
              <a:t>Customer Segments</a:t>
            </a:r>
          </a:p>
          <a:p>
            <a:r>
              <a:rPr lang="en-US" sz="1050" dirty="0" smtClean="0">
                <a:solidFill>
                  <a:schemeClr val="tx1">
                    <a:lumMod val="75000"/>
                    <a:lumOff val="25000"/>
                  </a:schemeClr>
                </a:solidFill>
                <a:latin typeface="Arial" pitchFamily="34" charset="0"/>
                <a:cs typeface="Arial" pitchFamily="34" charset="0"/>
              </a:rPr>
              <a:t>Your Body text</a:t>
            </a:r>
          </a:p>
        </p:txBody>
      </p:sp>
      <p:sp>
        <p:nvSpPr>
          <p:cNvPr id="5" name="Rounded Rectangle 4"/>
          <p:cNvSpPr/>
          <p:nvPr/>
        </p:nvSpPr>
        <p:spPr>
          <a:xfrm>
            <a:off x="152400" y="762000"/>
            <a:ext cx="8796082" cy="5867400"/>
          </a:xfrm>
          <a:prstGeom prst="roundRect">
            <a:avLst>
              <a:gd name="adj" fmla="val 0"/>
            </a:avLst>
          </a:prstGeom>
          <a:noFill/>
          <a:ln w="38100"/>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112713">
              <a:buFont typeface="Arial" pitchFamily="34" charset="0"/>
              <a:buChar char="•"/>
            </a:pPr>
            <a:endParaRPr lang="en-US" sz="2000" dirty="0"/>
          </a:p>
        </p:txBody>
      </p:sp>
      <p:sp>
        <p:nvSpPr>
          <p:cNvPr id="6" name="TextBox 5"/>
          <p:cNvSpPr txBox="1"/>
          <p:nvPr/>
        </p:nvSpPr>
        <p:spPr>
          <a:xfrm>
            <a:off x="105696" y="147935"/>
            <a:ext cx="3665555" cy="461665"/>
          </a:xfrm>
          <a:prstGeom prst="rect">
            <a:avLst/>
          </a:prstGeom>
          <a:noFill/>
        </p:spPr>
        <p:txBody>
          <a:bodyPr wrap="none" rtlCol="0">
            <a:spAutoFit/>
          </a:bodyPr>
          <a:lstStyle/>
          <a:p>
            <a:r>
              <a:rPr lang="en-US" sz="2400" b="1" dirty="0" smtClean="0">
                <a:solidFill>
                  <a:schemeClr val="tx1">
                    <a:lumMod val="75000"/>
                    <a:lumOff val="25000"/>
                  </a:schemeClr>
                </a:solidFill>
              </a:rPr>
              <a:t>The business model Canvas</a:t>
            </a:r>
            <a:endParaRPr lang="en-US" sz="2400" b="1" dirty="0">
              <a:solidFill>
                <a:schemeClr val="tx1">
                  <a:lumMod val="75000"/>
                  <a:lumOff val="25000"/>
                </a:schemeClr>
              </a:solidFill>
            </a:endParaRPr>
          </a:p>
        </p:txBody>
      </p:sp>
      <p:sp>
        <p:nvSpPr>
          <p:cNvPr id="7" name="TextBox 6"/>
          <p:cNvSpPr txBox="1"/>
          <p:nvPr/>
        </p:nvSpPr>
        <p:spPr>
          <a:xfrm>
            <a:off x="3810000" y="147934"/>
            <a:ext cx="3276600" cy="461666"/>
          </a:xfrm>
          <a:prstGeom prst="rect">
            <a:avLst/>
          </a:prstGeom>
          <a:solidFill>
            <a:schemeClr val="bg1">
              <a:lumMod val="95000"/>
            </a:schemeClr>
          </a:solidFill>
        </p:spPr>
        <p:txBody>
          <a:bodyPr wrap="square" rtlCol="0" anchor="ctr">
            <a:noAutofit/>
          </a:bodyPr>
          <a:lstStyle/>
          <a:p>
            <a:pPr algn="ctr"/>
            <a:r>
              <a:rPr lang="en-US" dirty="0" smtClean="0">
                <a:solidFill>
                  <a:schemeClr val="tx1">
                    <a:lumMod val="75000"/>
                    <a:lumOff val="25000"/>
                  </a:schemeClr>
                </a:solidFill>
              </a:rPr>
              <a:t>XYZ Company</a:t>
            </a:r>
            <a:endParaRPr lang="en-US" dirty="0">
              <a:solidFill>
                <a:schemeClr val="tx1">
                  <a:lumMod val="75000"/>
                  <a:lumOff val="25000"/>
                </a:schemeClr>
              </a:solidFill>
            </a:endParaRPr>
          </a:p>
        </p:txBody>
      </p:sp>
      <p:sp>
        <p:nvSpPr>
          <p:cNvPr id="20" name="Rectangle 19"/>
          <p:cNvSpPr/>
          <p:nvPr/>
        </p:nvSpPr>
        <p:spPr>
          <a:xfrm rot="-60000">
            <a:off x="349081" y="1261303"/>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2" name="Rectangle 19"/>
          <p:cNvSpPr/>
          <p:nvPr/>
        </p:nvSpPr>
        <p:spPr>
          <a:xfrm rot="-60000">
            <a:off x="349082" y="2353861"/>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3" name="Rectangle 19"/>
          <p:cNvSpPr/>
          <p:nvPr/>
        </p:nvSpPr>
        <p:spPr>
          <a:xfrm rot="-60000">
            <a:off x="349082" y="3517092"/>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4" name="Rectangle 19"/>
          <p:cNvSpPr/>
          <p:nvPr/>
        </p:nvSpPr>
        <p:spPr>
          <a:xfrm rot="-60000">
            <a:off x="2113872" y="1261303"/>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5" name="Rectangle 19"/>
          <p:cNvSpPr/>
          <p:nvPr/>
        </p:nvSpPr>
        <p:spPr>
          <a:xfrm rot="-60000">
            <a:off x="2113873" y="3377547"/>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9FFFCA"/>
              </a:gs>
              <a:gs pos="0">
                <a:srgbClr val="ACF4CB"/>
              </a:gs>
              <a:gs pos="80000">
                <a:srgbClr val="9FFFCA"/>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6" name="Rectangle 19"/>
          <p:cNvSpPr/>
          <p:nvPr/>
        </p:nvSpPr>
        <p:spPr>
          <a:xfrm rot="-60000">
            <a:off x="3850787" y="1307292"/>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7" name="Rectangle 19"/>
          <p:cNvSpPr/>
          <p:nvPr/>
        </p:nvSpPr>
        <p:spPr>
          <a:xfrm rot="-60000">
            <a:off x="3867962" y="2526406"/>
            <a:ext cx="1371430" cy="212146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8" name="Rectangle 19"/>
          <p:cNvSpPr/>
          <p:nvPr/>
        </p:nvSpPr>
        <p:spPr>
          <a:xfrm rot="-60000">
            <a:off x="7380370" y="1981533"/>
            <a:ext cx="1371430" cy="212146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9" name="Rectangle 19"/>
          <p:cNvSpPr/>
          <p:nvPr/>
        </p:nvSpPr>
        <p:spPr>
          <a:xfrm rot="-60000">
            <a:off x="5615580" y="1333893"/>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FFB7B7"/>
              </a:gs>
              <a:gs pos="0">
                <a:srgbClr val="EDC9C9"/>
              </a:gs>
              <a:gs pos="100000">
                <a:srgbClr val="FFB7B7"/>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0" name="Rectangle 19"/>
          <p:cNvSpPr/>
          <p:nvPr/>
        </p:nvSpPr>
        <p:spPr>
          <a:xfrm rot="-60000">
            <a:off x="5695761" y="5392523"/>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30000">
                <a:srgbClr val="FFB7B7"/>
              </a:gs>
              <a:gs pos="0">
                <a:srgbClr val="EDC9C9"/>
              </a:gs>
              <a:gs pos="100000">
                <a:srgbClr val="FFB7B7"/>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1" name="Rectangle 19"/>
          <p:cNvSpPr/>
          <p:nvPr/>
        </p:nvSpPr>
        <p:spPr>
          <a:xfrm rot="-60000">
            <a:off x="5641737" y="3521785"/>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2" name="Rectangle 19"/>
          <p:cNvSpPr/>
          <p:nvPr/>
        </p:nvSpPr>
        <p:spPr>
          <a:xfrm rot="-60000">
            <a:off x="326334" y="5464613"/>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3" name="Rectangle 19"/>
          <p:cNvSpPr/>
          <p:nvPr/>
        </p:nvSpPr>
        <p:spPr>
          <a:xfrm rot="-60000">
            <a:off x="2082029" y="5392524"/>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4" name="Rectangle 19"/>
          <p:cNvSpPr/>
          <p:nvPr/>
        </p:nvSpPr>
        <p:spPr>
          <a:xfrm rot="-60000">
            <a:off x="7370550" y="5390247"/>
            <a:ext cx="1371430" cy="99618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24309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404664"/>
            <a:ext cx="8229600" cy="1143000"/>
          </a:xfrm>
        </p:spPr>
        <p:txBody>
          <a:bodyPr/>
          <a:lstStyle/>
          <a:p>
            <a:r>
              <a:rPr lang="fi-FI" sz="3200" dirty="0" smtClean="0"/>
              <a:t>Miksi Business </a:t>
            </a:r>
            <a:r>
              <a:rPr lang="fi-FI" sz="3200" dirty="0" smtClean="0"/>
              <a:t>model </a:t>
            </a:r>
            <a:r>
              <a:rPr lang="fi-FI" sz="3200" dirty="0" smtClean="0"/>
              <a:t>canvas ?</a:t>
            </a:r>
            <a:endParaRPr lang="fi-FI" sz="3200" dirty="0"/>
          </a:p>
        </p:txBody>
      </p:sp>
      <p:sp>
        <p:nvSpPr>
          <p:cNvPr id="3" name="Sisällön paikkamerkki 2"/>
          <p:cNvSpPr>
            <a:spLocks noGrp="1"/>
          </p:cNvSpPr>
          <p:nvPr>
            <p:ph idx="1"/>
          </p:nvPr>
        </p:nvSpPr>
        <p:spPr/>
        <p:txBody>
          <a:bodyPr/>
          <a:lstStyle/>
          <a:p>
            <a:r>
              <a:rPr lang="fi-FI" dirty="0" smtClean="0"/>
              <a:t>Liikeidean miettiminen ennen varsinaista </a:t>
            </a:r>
            <a:r>
              <a:rPr lang="fi-FI" dirty="0" smtClean="0"/>
              <a:t>liiketoimintaa</a:t>
            </a:r>
            <a:endParaRPr lang="fi-FI" dirty="0" smtClean="0"/>
          </a:p>
          <a:p>
            <a:r>
              <a:rPr lang="fi-FI" dirty="0" smtClean="0"/>
              <a:t>Business </a:t>
            </a:r>
            <a:r>
              <a:rPr lang="fi-FI" dirty="0" smtClean="0"/>
              <a:t>model canvas on työkalu, joka kattaa jokseenkin samat alueet, kuin liiketoimintasuunnitelma.</a:t>
            </a:r>
          </a:p>
          <a:p>
            <a:r>
              <a:rPr lang="fi-FI" dirty="0" smtClean="0"/>
              <a:t>Toimii erityisen hyvin ryhmän </a:t>
            </a:r>
            <a:r>
              <a:rPr lang="fi-FI" dirty="0" smtClean="0"/>
              <a:t>työkaluna ja ideoiden työstövaiheessa</a:t>
            </a:r>
            <a:endParaRPr lang="fi-FI" dirty="0" smtClean="0"/>
          </a:p>
          <a:p>
            <a:r>
              <a:rPr lang="fi-FI" dirty="0" smtClean="0"/>
              <a:t>Canvas on erityisesti visuaalisesti asioita hahmottavalle ihmiselle huomattavasti miellyttävämpi tapa hahmottaa ja järjestää asioita ja </a:t>
            </a:r>
            <a:r>
              <a:rPr lang="fi-FI" dirty="0" smtClean="0"/>
              <a:t>ajatuksia kuin perinteinen liiketoimintasuunnitelma </a:t>
            </a:r>
            <a:endParaRPr lang="fi-FI" dirty="0" smtClean="0"/>
          </a:p>
          <a:p>
            <a:endParaRPr lang="fi-FI" dirty="0"/>
          </a:p>
        </p:txBody>
      </p:sp>
    </p:spTree>
    <p:extLst>
      <p:ext uri="{BB962C8B-B14F-4D97-AF65-F5344CB8AC3E}">
        <p14:creationId xmlns:p14="http://schemas.microsoft.com/office/powerpoint/2010/main" val="163018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548680"/>
            <a:ext cx="8229600" cy="1143000"/>
          </a:xfrm>
        </p:spPr>
        <p:txBody>
          <a:bodyPr/>
          <a:lstStyle/>
          <a:p>
            <a:r>
              <a:rPr lang="fi-FI" dirty="0" smtClean="0"/>
              <a:t>Miksi Business </a:t>
            </a:r>
            <a:r>
              <a:rPr lang="fi-FI" dirty="0" smtClean="0"/>
              <a:t>model </a:t>
            </a:r>
            <a:r>
              <a:rPr lang="fi-FI" dirty="0" smtClean="0"/>
              <a:t>canvas ?</a:t>
            </a:r>
            <a:endParaRPr lang="fi-FI" dirty="0"/>
          </a:p>
        </p:txBody>
      </p:sp>
      <p:sp>
        <p:nvSpPr>
          <p:cNvPr id="3" name="Sisällön paikkamerkki 2"/>
          <p:cNvSpPr>
            <a:spLocks noGrp="1"/>
          </p:cNvSpPr>
          <p:nvPr>
            <p:ph idx="1"/>
          </p:nvPr>
        </p:nvSpPr>
        <p:spPr/>
        <p:txBody>
          <a:bodyPr>
            <a:normAutofit lnSpcReduction="10000"/>
          </a:bodyPr>
          <a:lstStyle/>
          <a:p>
            <a:r>
              <a:rPr lang="fi-FI" dirty="0" smtClean="0"/>
              <a:t>Ajatuksena on, että yhdelle isolle arkille piirretään </a:t>
            </a:r>
            <a:r>
              <a:rPr lang="fi-FI" dirty="0" smtClean="0"/>
              <a:t> </a:t>
            </a:r>
            <a:r>
              <a:rPr lang="fi-FI" dirty="0" smtClean="0"/>
              <a:t>liiketoiminnan osa-alueille omat laatikot ja sen jälkeen kirjoitetaan kuhunkin laatikkoon oman liiketoiminnan toimintamallit.</a:t>
            </a:r>
          </a:p>
          <a:p>
            <a:r>
              <a:rPr lang="fi-FI" dirty="0" smtClean="0"/>
              <a:t>Ideaan kuuluu, että tekstit kirjoitetaan </a:t>
            </a:r>
            <a:r>
              <a:rPr lang="fi-FI" dirty="0" err="1" smtClean="0"/>
              <a:t>post-it</a:t>
            </a:r>
            <a:r>
              <a:rPr lang="fi-FI" dirty="0" smtClean="0"/>
              <a:t> lapuille, jolloin niitä on helppo vaihdella.</a:t>
            </a:r>
          </a:p>
          <a:p>
            <a:r>
              <a:rPr lang="fi-FI" dirty="0" smtClean="0"/>
              <a:t>Tekniikka toimii erinomaisesti liiketoiminnan </a:t>
            </a:r>
            <a:r>
              <a:rPr lang="fi-FI" dirty="0" err="1" smtClean="0"/>
              <a:t>protoilualustana</a:t>
            </a:r>
            <a:r>
              <a:rPr lang="fi-FI" dirty="0" smtClean="0"/>
              <a:t>. Vaihtamalla lappua hahmottaa kerralla mihin kaikkialle vaikutukset mahdollisesti ulottuvat</a:t>
            </a:r>
            <a:r>
              <a:rPr lang="fi-FI" dirty="0" smtClean="0"/>
              <a:t>.</a:t>
            </a:r>
          </a:p>
          <a:p>
            <a:r>
              <a:rPr lang="fi-FI" dirty="0" smtClean="0"/>
              <a:t>Vaihtoehtoisesti canvaksen voi täyttää suoraan PowerPoint-pohjaan</a:t>
            </a:r>
            <a:endParaRPr lang="fi-FI" dirty="0" smtClean="0"/>
          </a:p>
          <a:p>
            <a:endParaRPr lang="fi-FI" dirty="0"/>
          </a:p>
        </p:txBody>
      </p:sp>
    </p:spTree>
    <p:extLst>
      <p:ext uri="{BB962C8B-B14F-4D97-AF65-F5344CB8AC3E}">
        <p14:creationId xmlns:p14="http://schemas.microsoft.com/office/powerpoint/2010/main" val="2305753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620688"/>
            <a:ext cx="8229600" cy="1143000"/>
          </a:xfrm>
        </p:spPr>
        <p:txBody>
          <a:bodyPr>
            <a:normAutofit fontScale="90000"/>
          </a:bodyPr>
          <a:lstStyle/>
          <a:p>
            <a:r>
              <a:rPr lang="fi-FI" dirty="0" smtClean="0"/>
              <a:t>Mallin rakennuspalikat ovat:</a:t>
            </a:r>
            <a:br>
              <a:rPr lang="fi-FI" dirty="0" smtClean="0"/>
            </a:br>
            <a:endParaRPr lang="fi-FI" dirty="0"/>
          </a:p>
        </p:txBody>
      </p:sp>
      <p:sp>
        <p:nvSpPr>
          <p:cNvPr id="3" name="Sisällön paikkamerkki 2"/>
          <p:cNvSpPr>
            <a:spLocks noGrp="1"/>
          </p:cNvSpPr>
          <p:nvPr>
            <p:ph idx="1"/>
          </p:nvPr>
        </p:nvSpPr>
        <p:spPr/>
        <p:txBody>
          <a:bodyPr/>
          <a:lstStyle/>
          <a:p>
            <a:pPr lvl="0"/>
            <a:r>
              <a:rPr lang="fi-FI" dirty="0" smtClean="0"/>
              <a:t>Asiakassegmentit; keitä yritys palvelee?</a:t>
            </a:r>
          </a:p>
          <a:p>
            <a:pPr lvl="0"/>
            <a:r>
              <a:rPr lang="fi-FI" dirty="0" smtClean="0"/>
              <a:t>Arvolupaus ( tai arvotarjous); mitä arvokasta yritys tarjoaa asiakkaille ja mikä sen arvon luo?</a:t>
            </a:r>
          </a:p>
          <a:p>
            <a:pPr lvl="0"/>
            <a:r>
              <a:rPr lang="fi-FI" dirty="0" smtClean="0"/>
              <a:t>Asiakkaiden tavoittaminen; mitä kautta ja miten asiakkaat saavat tiedon yrityksen tuotteista? Miten tuotteet toimitetaan asiakkaille?</a:t>
            </a:r>
          </a:p>
          <a:p>
            <a:pPr lvl="0"/>
            <a:r>
              <a:rPr lang="fi-FI" dirty="0" smtClean="0"/>
              <a:t>Asiakassuhteet; mitä yritys tekee pitääkseen asiakkaat jatkossakin itsellään?</a:t>
            </a:r>
          </a:p>
          <a:p>
            <a:pPr lvl="0"/>
            <a:r>
              <a:rPr lang="fi-FI" dirty="0" smtClean="0"/>
              <a:t>Kassavirta; mistä kassavirta koostuu ja miten tuotteet hinnoitellaan?</a:t>
            </a:r>
          </a:p>
          <a:p>
            <a:endParaRPr lang="fi-FI" dirty="0"/>
          </a:p>
        </p:txBody>
      </p:sp>
    </p:spTree>
    <p:extLst>
      <p:ext uri="{BB962C8B-B14F-4D97-AF65-F5344CB8AC3E}">
        <p14:creationId xmlns:p14="http://schemas.microsoft.com/office/powerpoint/2010/main" val="180565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476672"/>
            <a:ext cx="8229600" cy="1143000"/>
          </a:xfrm>
        </p:spPr>
        <p:txBody>
          <a:bodyPr>
            <a:normAutofit fontScale="90000"/>
          </a:bodyPr>
          <a:lstStyle/>
          <a:p>
            <a:r>
              <a:rPr lang="fi-FI" dirty="0" smtClean="0"/>
              <a:t>Mallin rakennuspalikat ovat:</a:t>
            </a:r>
            <a:br>
              <a:rPr lang="fi-FI" dirty="0" smtClean="0"/>
            </a:br>
            <a:endParaRPr lang="fi-FI" dirty="0"/>
          </a:p>
        </p:txBody>
      </p:sp>
      <p:sp>
        <p:nvSpPr>
          <p:cNvPr id="3" name="Sisällön paikkamerkki 2"/>
          <p:cNvSpPr>
            <a:spLocks noGrp="1"/>
          </p:cNvSpPr>
          <p:nvPr>
            <p:ph idx="1"/>
          </p:nvPr>
        </p:nvSpPr>
        <p:spPr>
          <a:xfrm>
            <a:off x="685800" y="1628800"/>
            <a:ext cx="7772400" cy="3933800"/>
          </a:xfrm>
        </p:spPr>
        <p:txBody>
          <a:bodyPr/>
          <a:lstStyle/>
          <a:p>
            <a:pPr lvl="0"/>
            <a:r>
              <a:rPr lang="fi-FI" dirty="0" smtClean="0"/>
              <a:t>Kriittiset resurssit; mitkä resurssit ovat kriittisiä, joita ilman yritys ei voi toimittaa arvolupausta?</a:t>
            </a:r>
          </a:p>
          <a:p>
            <a:pPr lvl="0"/>
            <a:r>
              <a:rPr lang="fi-FI" dirty="0" smtClean="0"/>
              <a:t>Kriittiset tehtävät; mitkä tehtävät on tehtävä, jotta arvolupaus voidaan toimittaa?</a:t>
            </a:r>
          </a:p>
          <a:p>
            <a:pPr lvl="0"/>
            <a:r>
              <a:rPr lang="fi-FI" dirty="0" smtClean="0"/>
              <a:t>Avainpartnerit</a:t>
            </a:r>
            <a:r>
              <a:rPr lang="fi-FI" dirty="0" smtClean="0"/>
              <a:t>; mitä yhteistyökumppaneita yritys tarvitsee toteuttaakseen arvolupauksen?</a:t>
            </a:r>
          </a:p>
          <a:p>
            <a:pPr lvl="0"/>
            <a:r>
              <a:rPr lang="fi-FI" dirty="0" smtClean="0"/>
              <a:t>Kustannusrakenne; mistä syntyy olennaisimmat kustannukset liiketoimintamallin toteuttamisessa?</a:t>
            </a:r>
          </a:p>
          <a:p>
            <a:endParaRPr lang="fi-FI" dirty="0"/>
          </a:p>
        </p:txBody>
      </p:sp>
    </p:spTree>
    <p:extLst>
      <p:ext uri="{BB962C8B-B14F-4D97-AF65-F5344CB8AC3E}">
        <p14:creationId xmlns:p14="http://schemas.microsoft.com/office/powerpoint/2010/main" val="111781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Esim</a:t>
            </a:r>
            <a:r>
              <a:rPr lang="fi-FI" sz="3200" dirty="0" smtClean="0"/>
              <a:t>. liiketoimintamallin kehittämisestä</a:t>
            </a:r>
            <a:r>
              <a:rPr lang="fi-FI" dirty="0" smtClean="0"/>
              <a:t/>
            </a:r>
            <a:br>
              <a:rPr lang="fi-FI" dirty="0" smtClean="0"/>
            </a:br>
            <a:endParaRPr lang="fi-FI" dirty="0"/>
          </a:p>
        </p:txBody>
      </p:sp>
      <p:sp>
        <p:nvSpPr>
          <p:cNvPr id="3" name="Sisällön paikkamerkki 2"/>
          <p:cNvSpPr>
            <a:spLocks noGrp="1"/>
          </p:cNvSpPr>
          <p:nvPr>
            <p:ph idx="1"/>
          </p:nvPr>
        </p:nvSpPr>
        <p:spPr/>
        <p:txBody>
          <a:bodyPr>
            <a:normAutofit/>
          </a:bodyPr>
          <a:lstStyle/>
          <a:p>
            <a:r>
              <a:rPr lang="fi-FI" b="1" dirty="0" smtClean="0"/>
              <a:t>1</a:t>
            </a:r>
            <a:r>
              <a:rPr lang="fi-FI" b="1" dirty="0" smtClean="0"/>
              <a:t>. Arkki: Etene oma ihanne edellä</a:t>
            </a:r>
            <a:endParaRPr lang="fi-FI" dirty="0" smtClean="0"/>
          </a:p>
          <a:p>
            <a:r>
              <a:rPr lang="fi-FI" dirty="0" smtClean="0"/>
              <a:t>Ota itsellesi tyhjä paperi ja piirrä siihen Business Model Canvas tai </a:t>
            </a:r>
            <a:r>
              <a:rPr lang="fi-FI" dirty="0" smtClean="0"/>
              <a:t>käytä valmista pohja</a:t>
            </a:r>
            <a:r>
              <a:rPr lang="fi-FI" dirty="0" smtClean="0"/>
              <a:t>. Kirjaa sen jälkeen arkille jokaiseen ruutuun mikä olisi itsesi tai yrityksesi kannalta paras ratkaisu. Kirjaa jokaiseen ruutuun ihannetilanne. Yksi tärkeimmistä tehtävistä on kuvailla ihanne asiakkaasi. Se kertoo, minkälaisia asiakkaita haluat tavoitella.</a:t>
            </a:r>
          </a:p>
        </p:txBody>
      </p:sp>
      <p:sp>
        <p:nvSpPr>
          <p:cNvPr id="4" name="Päivämäärän paikkamerkki 3"/>
          <p:cNvSpPr>
            <a:spLocks noGrp="1"/>
          </p:cNvSpPr>
          <p:nvPr>
            <p:ph type="dt" sz="half" idx="10"/>
          </p:nvPr>
        </p:nvSpPr>
        <p:spPr/>
        <p:txBody>
          <a:bodyPr/>
          <a:lstStyle/>
          <a:p>
            <a:pPr>
              <a:defRPr/>
            </a:pPr>
            <a:r>
              <a:rPr lang="fi-FI" smtClean="0"/>
              <a:t>© BUSINESSOULU 2011, WWW.BUSINESSOULU.COM</a:t>
            </a:r>
            <a:endParaRPr lang="fi-FI"/>
          </a:p>
        </p:txBody>
      </p:sp>
    </p:spTree>
    <p:extLst>
      <p:ext uri="{BB962C8B-B14F-4D97-AF65-F5344CB8AC3E}">
        <p14:creationId xmlns:p14="http://schemas.microsoft.com/office/powerpoint/2010/main" val="3795882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 liiketoimintamallin kehittämisestä</a:t>
            </a:r>
            <a:endParaRPr lang="fi-FI" dirty="0"/>
          </a:p>
        </p:txBody>
      </p:sp>
      <p:sp>
        <p:nvSpPr>
          <p:cNvPr id="3" name="Sisällön paikkamerkki 2"/>
          <p:cNvSpPr>
            <a:spLocks noGrp="1"/>
          </p:cNvSpPr>
          <p:nvPr>
            <p:ph idx="1"/>
          </p:nvPr>
        </p:nvSpPr>
        <p:spPr/>
        <p:txBody>
          <a:bodyPr/>
          <a:lstStyle/>
          <a:p>
            <a:r>
              <a:rPr lang="fi-FI" b="1" dirty="0" smtClean="0"/>
              <a:t>2. Arkki: Etene asiakas edellä</a:t>
            </a:r>
            <a:endParaRPr lang="fi-FI" dirty="0" smtClean="0"/>
          </a:p>
          <a:p>
            <a:r>
              <a:rPr lang="fi-FI" dirty="0" smtClean="0"/>
              <a:t>Ota uusi arkki ja kirjaa nyt miten asiat olisi kaikista parhain päin asiakkaan näkökulmasta. Kirjaa, kuinka asiakas haluaa että toimitat tuotteet, mitä tuote tekee tai antaa, mistä hän löytää tuotteen </a:t>
            </a:r>
            <a:r>
              <a:rPr lang="fi-FI" dirty="0" err="1" smtClean="0"/>
              <a:t>jne</a:t>
            </a:r>
            <a:r>
              <a:rPr lang="fi-FI" dirty="0" smtClean="0"/>
              <a:t>…</a:t>
            </a:r>
          </a:p>
          <a:p>
            <a:r>
              <a:rPr lang="fi-FI" dirty="0" smtClean="0"/>
              <a:t>Käy </a:t>
            </a:r>
            <a:r>
              <a:rPr lang="fi-FI" dirty="0" smtClean="0"/>
              <a:t>haastattelemassa potentiaalisia asiakkaita ja kysele. Muista, että asiakas ei aina osaa katsoa nykytilanteen lävitse, joten sinun tarvitsee myös kuvitella ja arvailla mistä asiakas tykkäisi.</a:t>
            </a:r>
          </a:p>
          <a:p>
            <a:endParaRPr lang="fi-FI" dirty="0" smtClean="0"/>
          </a:p>
          <a:p>
            <a:endParaRPr lang="fi-FI" dirty="0"/>
          </a:p>
        </p:txBody>
      </p:sp>
    </p:spTree>
    <p:extLst>
      <p:ext uri="{BB962C8B-B14F-4D97-AF65-F5344CB8AC3E}">
        <p14:creationId xmlns:p14="http://schemas.microsoft.com/office/powerpoint/2010/main" val="1423424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 liiketoimintamallin kehittämisestä</a:t>
            </a:r>
            <a:endParaRPr lang="fi-FI" dirty="0"/>
          </a:p>
        </p:txBody>
      </p:sp>
      <p:sp>
        <p:nvSpPr>
          <p:cNvPr id="3" name="Sisällön paikkamerkki 2"/>
          <p:cNvSpPr>
            <a:spLocks noGrp="1"/>
          </p:cNvSpPr>
          <p:nvPr>
            <p:ph idx="1"/>
          </p:nvPr>
        </p:nvSpPr>
        <p:spPr/>
        <p:txBody>
          <a:bodyPr/>
          <a:lstStyle/>
          <a:p>
            <a:r>
              <a:rPr lang="fi-FI" b="1" dirty="0" smtClean="0"/>
              <a:t>3. Arkki: Tyypillinen tapa </a:t>
            </a:r>
            <a:endParaRPr lang="fi-FI" dirty="0" smtClean="0"/>
          </a:p>
          <a:p>
            <a:r>
              <a:rPr lang="fi-FI" dirty="0" smtClean="0"/>
              <a:t>Ota uusi arkki ja kuvaa sillä, miten asiat ”normaalisti” tehdään. Kuvaa kilpailevia yrityksiä ja heidän tuotteita. Tämä arkki toimii vertailukohtana, jotta voit konkretisoida sen, miten erotut kilpailijoista.</a:t>
            </a:r>
          </a:p>
          <a:p>
            <a:r>
              <a:rPr lang="fi-FI" dirty="0" smtClean="0"/>
              <a:t>Nyt sinulla on kolme erilaista näkökantaa.</a:t>
            </a:r>
            <a:r>
              <a:rPr lang="fi-FI" b="1" dirty="0" smtClean="0"/>
              <a:t> </a:t>
            </a:r>
            <a:r>
              <a:rPr lang="fi-FI" b="1" dirty="0" smtClean="0"/>
              <a:t>Kun yhdistät oman ihannetilanteesi asiakkaan ihanteeseen ja erottaudut nykyisistä toimijoista, menestyt!</a:t>
            </a:r>
            <a:endParaRPr lang="fi-FI" dirty="0" smtClean="0"/>
          </a:p>
          <a:p>
            <a:endParaRPr lang="fi-FI" dirty="0"/>
          </a:p>
        </p:txBody>
      </p:sp>
    </p:spTree>
    <p:extLst>
      <p:ext uri="{BB962C8B-B14F-4D97-AF65-F5344CB8AC3E}">
        <p14:creationId xmlns:p14="http://schemas.microsoft.com/office/powerpoint/2010/main" val="649689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lman grafiikka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uvapohj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ulu, pelkistet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7c840240-e1ce-48e5-ac96-17d832be9fba">T3UYZCPQSSXS-350-44</_dlc_DocId>
    <_dlc_DocIdUrl xmlns="7c840240-e1ce-48e5-ac96-17d832be9fba">
      <Url>https://uusiakkuna.oulunkaupunki.fi/Henkilostolle/Viestinta/Materiaalipankki/_layouts/15/DocIdRedir.aspx?ID=T3UYZCPQSSXS-350-44</Url>
      <Description>T3UYZCPQSSXS-350-44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C71379CC0ACCFB458F99380A9D4B4AE0" ma:contentTypeVersion="1" ma:contentTypeDescription="Luo uusi asiakirja." ma:contentTypeScope="" ma:versionID="66afc938a9e1e5ae6b65afa5151a881b">
  <xsd:schema xmlns:xsd="http://www.w3.org/2001/XMLSchema" xmlns:xs="http://www.w3.org/2001/XMLSchema" xmlns:p="http://schemas.microsoft.com/office/2006/metadata/properties" xmlns:ns1="http://schemas.microsoft.com/sharepoint/v3" xmlns:ns2="7c840240-e1ce-48e5-ac96-17d832be9fba" targetNamespace="http://schemas.microsoft.com/office/2006/metadata/properties" ma:root="true" ma:fieldsID="1c52e530ccaca4803565c366f6308efd" ns1:_="" ns2:_="">
    <xsd:import namespace="http://schemas.microsoft.com/sharepoint/v3"/>
    <xsd:import namespace="7c840240-e1ce-48e5-ac96-17d832be9fb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Ajoituksen alkamispäivämäärä" ma:description="Ajoituksen alkamispäivämäärä on julkaisuominaisuuden luoma sivustosarake. Sillä määritetään päivämäärä ja kellonaika, jolloin vierailijat näkevät sivuston ensimmäisen kerran." ma:hidden="true" ma:internalName="PublishingStartDate">
      <xsd:simpleType>
        <xsd:restriction base="dms:Unknown"/>
      </xsd:simpleType>
    </xsd:element>
    <xsd:element name="PublishingExpirationDate" ma:index="12" nillable="true" ma:displayName="Ajoituksen päättymispäivämäärä" ma:description="Ajoituksen päättymispäivämäärä on julkaisuominaisuuden luoma sivustosarake. Sillä määritetään päivämäärä ja kellonaika, jolloin vierailijat eivät enää näe tätä sivustoa."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840240-e1ce-48e5-ac96-17d832be9fba"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118FFD-3C4C-4786-BA5A-10A0C6974162}">
  <ds:schemaRefs>
    <ds:schemaRef ds:uri="http://purl.org/dc/terms/"/>
    <ds:schemaRef ds:uri="http://purl.org/dc/elements/1.1/"/>
    <ds:schemaRef ds:uri="http://schemas.microsoft.com/sharepoint/v3"/>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7c840240-e1ce-48e5-ac96-17d832be9fba"/>
    <ds:schemaRef ds:uri="http://www.w3.org/XML/1998/namespace"/>
  </ds:schemaRefs>
</ds:datastoreItem>
</file>

<file path=customXml/itemProps2.xml><?xml version="1.0" encoding="utf-8"?>
<ds:datastoreItem xmlns:ds="http://schemas.openxmlformats.org/officeDocument/2006/customXml" ds:itemID="{B994011C-A30D-4DFE-9D0A-E09E0DAA5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c840240-e1ce-48e5-ac96-17d832be9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120F3E-FAF2-4471-9384-9C94B1804966}">
  <ds:schemaRefs>
    <ds:schemaRef ds:uri="http://schemas.microsoft.com/sharepoint/events"/>
  </ds:schemaRefs>
</ds:datastoreItem>
</file>

<file path=customXml/itemProps4.xml><?xml version="1.0" encoding="utf-8"?>
<ds:datastoreItem xmlns:ds="http://schemas.openxmlformats.org/officeDocument/2006/customXml" ds:itemID="{9B05F1BD-9D46-4DE4-A926-6A39879C3F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oulu_perus</Template>
  <TotalTime>106</TotalTime>
  <Words>669</Words>
  <Application>Microsoft Office PowerPoint</Application>
  <PresentationFormat>Näytössä katseltava diaesitys (4:3)</PresentationFormat>
  <Paragraphs>70</Paragraphs>
  <Slides>9</Slides>
  <Notes>1</Notes>
  <HiddenSlides>0</HiddenSlides>
  <MMClips>0</MMClips>
  <ScaleCrop>false</ScaleCrop>
  <HeadingPairs>
    <vt:vector size="4" baseType="variant">
      <vt:variant>
        <vt:lpstr>Teema</vt:lpstr>
      </vt:variant>
      <vt:variant>
        <vt:i4>3</vt:i4>
      </vt:variant>
      <vt:variant>
        <vt:lpstr>Dian otsikot</vt:lpstr>
      </vt:variant>
      <vt:variant>
        <vt:i4>9</vt:i4>
      </vt:variant>
    </vt:vector>
  </HeadingPairs>
  <TitlesOfParts>
    <vt:vector size="12" baseType="lpstr">
      <vt:lpstr>Ilman grafiikkaa</vt:lpstr>
      <vt:lpstr>Kuvapohjat</vt:lpstr>
      <vt:lpstr>Oulu, pelkistetty</vt:lpstr>
      <vt:lpstr>Business model canvas</vt:lpstr>
      <vt:lpstr>PowerPoint-esitys</vt:lpstr>
      <vt:lpstr>Miksi Business model canvas ?</vt:lpstr>
      <vt:lpstr>Miksi Business model canvas ?</vt:lpstr>
      <vt:lpstr>Mallin rakennuspalikat ovat: </vt:lpstr>
      <vt:lpstr>Mallin rakennuspalikat ovat: </vt:lpstr>
      <vt:lpstr>Esim. liiketoimintamallin kehittämisestä </vt:lpstr>
      <vt:lpstr>Esim. liiketoimintamallin kehittämisestä</vt:lpstr>
      <vt:lpstr>Esim. liiketoimintamallin kehittämisestä</vt:lpstr>
    </vt:vector>
  </TitlesOfParts>
  <Manager>Niina.Penttila@ouka.fi</Manager>
  <Company>Oulun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Diasarjamallit Diasarja sisältää erilaisia sivuasettelumalleja. Niitä voi käyttää Aloitus-välilehdeltä kohdasta Asettelu, tai vasemmalta Diat-listassa painamalla dian kohdalla hiiren oikeaa näppäintä ja valitsemalla ”Asettelu”.</dc:title>
  <dc:creator>Kangas Auli - BusinessOulu</dc:creator>
  <cp:lastModifiedBy>Hiltunen Hannu</cp:lastModifiedBy>
  <cp:revision>8</cp:revision>
  <cp:lastPrinted>2015-03-24T07:18:56Z</cp:lastPrinted>
  <dcterms:created xsi:type="dcterms:W3CDTF">2014-05-26T10:21:20Z</dcterms:created>
  <dcterms:modified xsi:type="dcterms:W3CDTF">2015-03-24T07:54:51Z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0x010100C71379CC0ACCFB458F99380A9D4B4AE0</vt:lpwstr>
  </property>
  <property fmtid="{D5CDD505-2E9C-101B-9397-08002B2CF9AE}" pid="3" name="_dlc_DocIdItemGuid">
    <vt:lpwstr>ea3f034b-7624-4229-870c-523585692952</vt:lpwstr>
  </property>
</Properties>
</file>